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96" r:id="rId6"/>
    <p:sldMasterId id="2147483708" r:id="rId7"/>
    <p:sldMasterId id="2147483720" r:id="rId8"/>
    <p:sldMasterId id="2147483744" r:id="rId9"/>
    <p:sldMasterId id="2147483756" r:id="rId10"/>
  </p:sldMasterIdLst>
  <p:notesMasterIdLst>
    <p:notesMasterId r:id="rId38"/>
  </p:notesMasterIdLst>
  <p:sldIdLst>
    <p:sldId id="292" r:id="rId11"/>
    <p:sldId id="318" r:id="rId12"/>
    <p:sldId id="563" r:id="rId13"/>
    <p:sldId id="319" r:id="rId14"/>
    <p:sldId id="296" r:id="rId15"/>
    <p:sldId id="300" r:id="rId16"/>
    <p:sldId id="294" r:id="rId17"/>
    <p:sldId id="298" r:id="rId18"/>
    <p:sldId id="312" r:id="rId19"/>
    <p:sldId id="313" r:id="rId20"/>
    <p:sldId id="564" r:id="rId21"/>
    <p:sldId id="326" r:id="rId22"/>
    <p:sldId id="301" r:id="rId23"/>
    <p:sldId id="320" r:id="rId24"/>
    <p:sldId id="321" r:id="rId25"/>
    <p:sldId id="308" r:id="rId26"/>
    <p:sldId id="323" r:id="rId27"/>
    <p:sldId id="304" r:id="rId28"/>
    <p:sldId id="305" r:id="rId29"/>
    <p:sldId id="306" r:id="rId30"/>
    <p:sldId id="309" r:id="rId31"/>
    <p:sldId id="310" r:id="rId32"/>
    <p:sldId id="311" r:id="rId33"/>
    <p:sldId id="315" r:id="rId34"/>
    <p:sldId id="291" r:id="rId35"/>
    <p:sldId id="314" r:id="rId36"/>
    <p:sldId id="316" r:id="rId37"/>
  </p:sldIdLst>
  <p:sldSz cx="6858000" cy="5143500"/>
  <p:notesSz cx="6858000" cy="9144000"/>
  <p:defaultTextStyle>
    <a:defPPr>
      <a:defRPr lang="es-C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7F1"/>
    <a:srgbClr val="145768"/>
    <a:srgbClr val="A9DEED"/>
    <a:srgbClr val="D90F2C"/>
    <a:srgbClr val="042B41"/>
    <a:srgbClr val="FFFFFF"/>
    <a:srgbClr val="000000"/>
    <a:srgbClr val="29A9CB"/>
    <a:srgbClr val="F2B02B"/>
    <a:srgbClr val="D81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65889-1C4D-46C7-8562-200CB3DC1659}" v="2" dt="2021-01-28T14:32:20.512"/>
    <p1510:client id="{4AFE4E6E-1266-70A0-FCE3-309F22978D40}" v="5" dt="2021-06-12T03:17:41.945"/>
    <p1510:client id="{F2FB17CA-D69E-4E89-6B2E-DD20B416EE7A}" v="75" dt="2022-01-31T22:53:56.680"/>
    <p1510:client id="{F4255159-D003-E3F0-A600-48B1396CE0FA}" v="4" dt="2021-06-17T19:54:39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44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21852-3A56-4DA3-855C-4DEED4F655AF}" type="doc">
      <dgm:prSet loTypeId="urn:microsoft.com/office/officeart/2005/8/layout/cycle3" loCatId="cycle" qsTypeId="urn:microsoft.com/office/officeart/2005/8/quickstyle/3d3" qsCatId="3D" csTypeId="urn:microsoft.com/office/officeart/2005/8/colors/colorful5" csCatId="colorful"/>
      <dgm:spPr/>
      <dgm:t>
        <a:bodyPr/>
        <a:lstStyle/>
        <a:p>
          <a:endParaRPr lang="es-CO"/>
        </a:p>
      </dgm:t>
    </dgm:pt>
    <dgm:pt modelId="{FCA84299-2425-4EA4-915F-3295025B048A}">
      <dgm:prSet/>
      <dgm:spPr/>
      <dgm:t>
        <a:bodyPr/>
        <a:lstStyle/>
        <a:p>
          <a:r>
            <a:rPr lang="es-MX" b="1">
              <a:solidFill>
                <a:schemeClr val="tx1"/>
              </a:solidFill>
            </a:rPr>
            <a:t>ACV</a:t>
          </a:r>
          <a:endParaRPr lang="es-CO" b="1">
            <a:solidFill>
              <a:schemeClr val="tx1"/>
            </a:solidFill>
          </a:endParaRPr>
        </a:p>
      </dgm:t>
    </dgm:pt>
    <dgm:pt modelId="{298CE77F-5B4A-416B-8B7D-0BBA83F503D9}" type="parTrans" cxnId="{CBB47720-433C-4F02-BF8F-4570BBFE8D3E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384029B6-C610-43A8-A491-191D0CADB027}" type="sibTrans" cxnId="{CBB47720-433C-4F02-BF8F-4570BBFE8D3E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6312F930-DDFB-432F-88CD-7682B14B3F50}">
      <dgm:prSet/>
      <dgm:spPr/>
      <dgm:t>
        <a:bodyPr/>
        <a:lstStyle/>
        <a:p>
          <a:r>
            <a:rPr lang="es-MX" b="1">
              <a:solidFill>
                <a:schemeClr val="tx1"/>
              </a:solidFill>
            </a:rPr>
            <a:t>Ataque cerebrovascular</a:t>
          </a:r>
          <a:endParaRPr lang="es-CO" b="1">
            <a:solidFill>
              <a:schemeClr val="tx1"/>
            </a:solidFill>
          </a:endParaRPr>
        </a:p>
      </dgm:t>
    </dgm:pt>
    <dgm:pt modelId="{C24A378C-5EE1-4822-B18F-21D7A2E7E41F}" type="parTrans" cxnId="{D3936865-5639-40AB-BCBA-76ECB1A99994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8F35EAE0-0DF5-41F0-BE14-6798B08FA428}" type="sibTrans" cxnId="{D3936865-5639-40AB-BCBA-76ECB1A99994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B59BF058-6947-4A76-9211-BC4AFDA3122A}">
      <dgm:prSet/>
      <dgm:spPr/>
      <dgm:t>
        <a:bodyPr/>
        <a:lstStyle/>
        <a:p>
          <a:r>
            <a:rPr lang="es-MX" b="1">
              <a:solidFill>
                <a:schemeClr val="tx1"/>
              </a:solidFill>
            </a:rPr>
            <a:t>Accidente cerebrovascular</a:t>
          </a:r>
          <a:endParaRPr lang="es-CO" b="1">
            <a:solidFill>
              <a:schemeClr val="tx1"/>
            </a:solidFill>
          </a:endParaRPr>
        </a:p>
      </dgm:t>
    </dgm:pt>
    <dgm:pt modelId="{CEEA1516-6A1A-412E-8CB9-2534CAA55FC7}" type="parTrans" cxnId="{24FABFF9-2CFD-4E72-96CD-CD721710700E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EC17D649-C980-4B7A-B9D9-B4B04E78652C}" type="sibTrans" cxnId="{24FABFF9-2CFD-4E72-96CD-CD721710700E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614D3C4D-4461-48D5-9E03-F1B91D81AD4C}">
      <dgm:prSet/>
      <dgm:spPr/>
      <dgm:t>
        <a:bodyPr/>
        <a:lstStyle/>
        <a:p>
          <a:r>
            <a:rPr lang="es-MX" b="1">
              <a:solidFill>
                <a:schemeClr val="tx1"/>
              </a:solidFill>
            </a:rPr>
            <a:t>Derrame cerebral</a:t>
          </a:r>
          <a:endParaRPr lang="es-CO" b="1">
            <a:solidFill>
              <a:schemeClr val="tx1"/>
            </a:solidFill>
          </a:endParaRPr>
        </a:p>
      </dgm:t>
    </dgm:pt>
    <dgm:pt modelId="{A15046FF-D943-4531-86F1-1CEFCB53EAB4}" type="parTrans" cxnId="{0C8DD635-DDCA-4602-B21D-D73E2A542164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126C2D62-6BF5-4EE3-9A9A-A75C1822E144}" type="sibTrans" cxnId="{0C8DD635-DDCA-4602-B21D-D73E2A542164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17686C78-943E-4E22-A7F0-D9F40CA0C1FA}">
      <dgm:prSet/>
      <dgm:spPr/>
      <dgm:t>
        <a:bodyPr/>
        <a:lstStyle/>
        <a:p>
          <a:r>
            <a:rPr lang="es-MX" b="1">
              <a:solidFill>
                <a:schemeClr val="tx1"/>
              </a:solidFill>
            </a:rPr>
            <a:t>Trombosis cerebral</a:t>
          </a:r>
          <a:endParaRPr lang="es-CO" b="1" dirty="0">
            <a:solidFill>
              <a:schemeClr val="tx1"/>
            </a:solidFill>
          </a:endParaRPr>
        </a:p>
      </dgm:t>
    </dgm:pt>
    <dgm:pt modelId="{4CBCCE0D-646D-4A90-B225-9A01FDC67109}" type="parTrans" cxnId="{565D711D-5FC5-4E7C-8C5B-AD15339F047F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49233F90-AA28-4142-9B72-9E40577000DD}" type="sibTrans" cxnId="{565D711D-5FC5-4E7C-8C5B-AD15339F047F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86341D52-4931-4D4B-8B25-B635ECB95786}">
      <dgm:prSet/>
      <dgm:spPr/>
      <dgm:t>
        <a:bodyPr/>
        <a:lstStyle/>
        <a:p>
          <a:r>
            <a:rPr lang="es-MX" b="1">
              <a:solidFill>
                <a:schemeClr val="tx1"/>
              </a:solidFill>
            </a:rPr>
            <a:t>Infarto cerebral</a:t>
          </a:r>
          <a:endParaRPr lang="es-CO" b="1">
            <a:solidFill>
              <a:schemeClr val="tx1"/>
            </a:solidFill>
          </a:endParaRPr>
        </a:p>
      </dgm:t>
    </dgm:pt>
    <dgm:pt modelId="{4257EE0D-B41B-4DBC-A7D0-29E0C4871D95}" type="parTrans" cxnId="{C4B26072-42E1-4BEC-89DB-F72DABEFAB8E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6AFB0FEA-05EC-4BD9-A0A5-EA8D6B8235A4}" type="sibTrans" cxnId="{C4B26072-42E1-4BEC-89DB-F72DABEFAB8E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986CE327-2424-448F-B105-20010FE31D6B}">
      <dgm:prSet/>
      <dgm:spPr/>
      <dgm:t>
        <a:bodyPr/>
        <a:lstStyle/>
        <a:p>
          <a:r>
            <a:rPr lang="es-CO" b="1">
              <a:solidFill>
                <a:schemeClr val="tx1"/>
              </a:solidFill>
            </a:rPr>
            <a:t>Ictus</a:t>
          </a:r>
        </a:p>
      </dgm:t>
    </dgm:pt>
    <dgm:pt modelId="{95E90DBE-34D7-445B-BF39-B6F2216F4999}" type="parTrans" cxnId="{A5938A88-5BEE-4782-A935-F29976596E25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050F8757-BEAE-4ABC-B7D6-1D914B6EB4FD}" type="sibTrans" cxnId="{A5938A88-5BEE-4782-A935-F29976596E25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9E1D2520-E6B2-438C-B22A-625F9A0D549F}">
      <dgm:prSet/>
      <dgm:spPr/>
      <dgm:t>
        <a:bodyPr/>
        <a:lstStyle/>
        <a:p>
          <a:r>
            <a:rPr lang="es-CO" b="1">
              <a:solidFill>
                <a:schemeClr val="tx1"/>
              </a:solidFill>
            </a:rPr>
            <a:t>Stroke</a:t>
          </a:r>
        </a:p>
      </dgm:t>
    </dgm:pt>
    <dgm:pt modelId="{7A39033E-6D1B-4F94-B7CB-106895B9F6CB}" type="parTrans" cxnId="{C008A1FA-D140-443B-B7B5-5663EB1CCF21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A2289CCA-DDED-4487-89FF-3B6A0145EE67}" type="sibTrans" cxnId="{C008A1FA-D140-443B-B7B5-5663EB1CCF21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91BAC539-E2D2-4A28-B8CF-3E0C0A4BDE68}" type="pres">
      <dgm:prSet presAssocID="{A7521852-3A56-4DA3-855C-4DEED4F655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FDD6580-1FF4-441E-9C32-BA9445F5DFF1}" type="pres">
      <dgm:prSet presAssocID="{A7521852-3A56-4DA3-855C-4DEED4F655AF}" presName="cycle" presStyleCnt="0"/>
      <dgm:spPr/>
    </dgm:pt>
    <dgm:pt modelId="{A6E22310-A6A3-4092-B39F-7DDF8304D5F9}" type="pres">
      <dgm:prSet presAssocID="{FCA84299-2425-4EA4-915F-3295025B048A}" presName="nodeFirs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9AA5187-8D95-4314-8736-B76CC3ABEB8A}" type="pres">
      <dgm:prSet presAssocID="{384029B6-C610-43A8-A491-191D0CADB027}" presName="sibTransFirstNode" presStyleLbl="bgShp" presStyleIdx="0" presStyleCnt="1"/>
      <dgm:spPr/>
      <dgm:t>
        <a:bodyPr/>
        <a:lstStyle/>
        <a:p>
          <a:endParaRPr lang="es-CO"/>
        </a:p>
      </dgm:t>
    </dgm:pt>
    <dgm:pt modelId="{5A59093A-9F5B-43D9-A4D6-0F5756F7E586}" type="pres">
      <dgm:prSet presAssocID="{6312F930-DDFB-432F-88CD-7682B14B3F50}" presName="nodeFollowingNodes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ED362ED-CCF7-4BB7-BF02-11E24CAA4CBE}" type="pres">
      <dgm:prSet presAssocID="{B59BF058-6947-4A76-9211-BC4AFDA3122A}" presName="nodeFollowingNodes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BED5A48-5D1C-4EC9-88F4-B885D1E4D5DD}" type="pres">
      <dgm:prSet presAssocID="{614D3C4D-4461-48D5-9E03-F1B91D81AD4C}" presName="nodeFollowingNodes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39E5D8-DE88-474B-9725-4B00AD67542C}" type="pres">
      <dgm:prSet presAssocID="{17686C78-943E-4E22-A7F0-D9F40CA0C1FA}" presName="nodeFollowingNodes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63D986D-4850-430B-B234-2EE0538FD239}" type="pres">
      <dgm:prSet presAssocID="{86341D52-4931-4D4B-8B25-B635ECB95786}" presName="nodeFollowingNodes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48E7668-2CFC-47FE-A418-AF959F21F146}" type="pres">
      <dgm:prSet presAssocID="{986CE327-2424-448F-B105-20010FE31D6B}" presName="nodeFollowingNodes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F0C4E84-BA82-443C-BEAA-C2302C34451A}" type="pres">
      <dgm:prSet presAssocID="{9E1D2520-E6B2-438C-B22A-625F9A0D549F}" presName="nodeFollowingNodes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DF94FEE2-662B-4CCF-9ABF-524D7F97DA29}" type="presOf" srcId="{17686C78-943E-4E22-A7F0-D9F40CA0C1FA}" destId="{4039E5D8-DE88-474B-9725-4B00AD67542C}" srcOrd="0" destOrd="0" presId="urn:microsoft.com/office/officeart/2005/8/layout/cycle3"/>
    <dgm:cxn modelId="{0C8DD635-DDCA-4602-B21D-D73E2A542164}" srcId="{A7521852-3A56-4DA3-855C-4DEED4F655AF}" destId="{614D3C4D-4461-48D5-9E03-F1B91D81AD4C}" srcOrd="3" destOrd="0" parTransId="{A15046FF-D943-4531-86F1-1CEFCB53EAB4}" sibTransId="{126C2D62-6BF5-4EE3-9A9A-A75C1822E144}"/>
    <dgm:cxn modelId="{2873559E-E5BB-40A8-AEB1-E63F4D62B5E3}" type="presOf" srcId="{384029B6-C610-43A8-A491-191D0CADB027}" destId="{49AA5187-8D95-4314-8736-B76CC3ABEB8A}" srcOrd="0" destOrd="0" presId="urn:microsoft.com/office/officeart/2005/8/layout/cycle3"/>
    <dgm:cxn modelId="{AADF57E9-3BD6-496C-A56D-C8F88D432C64}" type="presOf" srcId="{A7521852-3A56-4DA3-855C-4DEED4F655AF}" destId="{91BAC539-E2D2-4A28-B8CF-3E0C0A4BDE68}" srcOrd="0" destOrd="0" presId="urn:microsoft.com/office/officeart/2005/8/layout/cycle3"/>
    <dgm:cxn modelId="{24FABFF9-2CFD-4E72-96CD-CD721710700E}" srcId="{A7521852-3A56-4DA3-855C-4DEED4F655AF}" destId="{B59BF058-6947-4A76-9211-BC4AFDA3122A}" srcOrd="2" destOrd="0" parTransId="{CEEA1516-6A1A-412E-8CB9-2534CAA55FC7}" sibTransId="{EC17D649-C980-4B7A-B9D9-B4B04E78652C}"/>
    <dgm:cxn modelId="{BEFFB766-24EC-4D24-84D2-52A4AE2AD1D6}" type="presOf" srcId="{986CE327-2424-448F-B105-20010FE31D6B}" destId="{148E7668-2CFC-47FE-A418-AF959F21F146}" srcOrd="0" destOrd="0" presId="urn:microsoft.com/office/officeart/2005/8/layout/cycle3"/>
    <dgm:cxn modelId="{A5938A88-5BEE-4782-A935-F29976596E25}" srcId="{A7521852-3A56-4DA3-855C-4DEED4F655AF}" destId="{986CE327-2424-448F-B105-20010FE31D6B}" srcOrd="6" destOrd="0" parTransId="{95E90DBE-34D7-445B-BF39-B6F2216F4999}" sibTransId="{050F8757-BEAE-4ABC-B7D6-1D914B6EB4FD}"/>
    <dgm:cxn modelId="{BF6BC937-8FA4-4054-8FFA-7EA547B4C937}" type="presOf" srcId="{FCA84299-2425-4EA4-915F-3295025B048A}" destId="{A6E22310-A6A3-4092-B39F-7DDF8304D5F9}" srcOrd="0" destOrd="0" presId="urn:microsoft.com/office/officeart/2005/8/layout/cycle3"/>
    <dgm:cxn modelId="{CBB47720-433C-4F02-BF8F-4570BBFE8D3E}" srcId="{A7521852-3A56-4DA3-855C-4DEED4F655AF}" destId="{FCA84299-2425-4EA4-915F-3295025B048A}" srcOrd="0" destOrd="0" parTransId="{298CE77F-5B4A-416B-8B7D-0BBA83F503D9}" sibTransId="{384029B6-C610-43A8-A491-191D0CADB027}"/>
    <dgm:cxn modelId="{7CC034E6-4FE4-4744-BA35-CEAC9C93D673}" type="presOf" srcId="{614D3C4D-4461-48D5-9E03-F1B91D81AD4C}" destId="{6BED5A48-5D1C-4EC9-88F4-B885D1E4D5DD}" srcOrd="0" destOrd="0" presId="urn:microsoft.com/office/officeart/2005/8/layout/cycle3"/>
    <dgm:cxn modelId="{D32FEC64-1413-41DE-A3D6-B00D5807B6EA}" type="presOf" srcId="{86341D52-4931-4D4B-8B25-B635ECB95786}" destId="{363D986D-4850-430B-B234-2EE0538FD239}" srcOrd="0" destOrd="0" presId="urn:microsoft.com/office/officeart/2005/8/layout/cycle3"/>
    <dgm:cxn modelId="{F24130D4-3606-47C6-82A7-A384A1F29058}" type="presOf" srcId="{B59BF058-6947-4A76-9211-BC4AFDA3122A}" destId="{AED362ED-CCF7-4BB7-BF02-11E24CAA4CBE}" srcOrd="0" destOrd="0" presId="urn:microsoft.com/office/officeart/2005/8/layout/cycle3"/>
    <dgm:cxn modelId="{565D711D-5FC5-4E7C-8C5B-AD15339F047F}" srcId="{A7521852-3A56-4DA3-855C-4DEED4F655AF}" destId="{17686C78-943E-4E22-A7F0-D9F40CA0C1FA}" srcOrd="4" destOrd="0" parTransId="{4CBCCE0D-646D-4A90-B225-9A01FDC67109}" sibTransId="{49233F90-AA28-4142-9B72-9E40577000DD}"/>
    <dgm:cxn modelId="{D3936865-5639-40AB-BCBA-76ECB1A99994}" srcId="{A7521852-3A56-4DA3-855C-4DEED4F655AF}" destId="{6312F930-DDFB-432F-88CD-7682B14B3F50}" srcOrd="1" destOrd="0" parTransId="{C24A378C-5EE1-4822-B18F-21D7A2E7E41F}" sibTransId="{8F35EAE0-0DF5-41F0-BE14-6798B08FA428}"/>
    <dgm:cxn modelId="{2349E191-966D-47FE-8A48-17D3CD839F1C}" type="presOf" srcId="{6312F930-DDFB-432F-88CD-7682B14B3F50}" destId="{5A59093A-9F5B-43D9-A4D6-0F5756F7E586}" srcOrd="0" destOrd="0" presId="urn:microsoft.com/office/officeart/2005/8/layout/cycle3"/>
    <dgm:cxn modelId="{C008A1FA-D140-443B-B7B5-5663EB1CCF21}" srcId="{A7521852-3A56-4DA3-855C-4DEED4F655AF}" destId="{9E1D2520-E6B2-438C-B22A-625F9A0D549F}" srcOrd="7" destOrd="0" parTransId="{7A39033E-6D1B-4F94-B7CB-106895B9F6CB}" sibTransId="{A2289CCA-DDED-4487-89FF-3B6A0145EE67}"/>
    <dgm:cxn modelId="{C4B26072-42E1-4BEC-89DB-F72DABEFAB8E}" srcId="{A7521852-3A56-4DA3-855C-4DEED4F655AF}" destId="{86341D52-4931-4D4B-8B25-B635ECB95786}" srcOrd="5" destOrd="0" parTransId="{4257EE0D-B41B-4DBC-A7D0-29E0C4871D95}" sibTransId="{6AFB0FEA-05EC-4BD9-A0A5-EA8D6B8235A4}"/>
    <dgm:cxn modelId="{7DA9A0A9-1719-4308-A867-720FAFCDBE06}" type="presOf" srcId="{9E1D2520-E6B2-438C-B22A-625F9A0D549F}" destId="{8F0C4E84-BA82-443C-BEAA-C2302C34451A}" srcOrd="0" destOrd="0" presId="urn:microsoft.com/office/officeart/2005/8/layout/cycle3"/>
    <dgm:cxn modelId="{724BA472-7573-43D0-BCD7-F7034D2A1A64}" type="presParOf" srcId="{91BAC539-E2D2-4A28-B8CF-3E0C0A4BDE68}" destId="{7FDD6580-1FF4-441E-9C32-BA9445F5DFF1}" srcOrd="0" destOrd="0" presId="urn:microsoft.com/office/officeart/2005/8/layout/cycle3"/>
    <dgm:cxn modelId="{3A6E478C-E009-4C7A-8BFC-FFFBF2E3C3EA}" type="presParOf" srcId="{7FDD6580-1FF4-441E-9C32-BA9445F5DFF1}" destId="{A6E22310-A6A3-4092-B39F-7DDF8304D5F9}" srcOrd="0" destOrd="0" presId="urn:microsoft.com/office/officeart/2005/8/layout/cycle3"/>
    <dgm:cxn modelId="{1BE6C286-06E1-4ADF-A7D9-E85185897937}" type="presParOf" srcId="{7FDD6580-1FF4-441E-9C32-BA9445F5DFF1}" destId="{49AA5187-8D95-4314-8736-B76CC3ABEB8A}" srcOrd="1" destOrd="0" presId="urn:microsoft.com/office/officeart/2005/8/layout/cycle3"/>
    <dgm:cxn modelId="{CBCE13D4-E008-480A-A2EE-99E423F780B3}" type="presParOf" srcId="{7FDD6580-1FF4-441E-9C32-BA9445F5DFF1}" destId="{5A59093A-9F5B-43D9-A4D6-0F5756F7E586}" srcOrd="2" destOrd="0" presId="urn:microsoft.com/office/officeart/2005/8/layout/cycle3"/>
    <dgm:cxn modelId="{86B87946-FB45-44A6-92A0-5D584C29C7F1}" type="presParOf" srcId="{7FDD6580-1FF4-441E-9C32-BA9445F5DFF1}" destId="{AED362ED-CCF7-4BB7-BF02-11E24CAA4CBE}" srcOrd="3" destOrd="0" presId="urn:microsoft.com/office/officeart/2005/8/layout/cycle3"/>
    <dgm:cxn modelId="{356AF00F-C547-44AC-BD77-48B05886F281}" type="presParOf" srcId="{7FDD6580-1FF4-441E-9C32-BA9445F5DFF1}" destId="{6BED5A48-5D1C-4EC9-88F4-B885D1E4D5DD}" srcOrd="4" destOrd="0" presId="urn:microsoft.com/office/officeart/2005/8/layout/cycle3"/>
    <dgm:cxn modelId="{8E34CD53-5DC1-4FA1-BC32-DB3446D6FCF0}" type="presParOf" srcId="{7FDD6580-1FF4-441E-9C32-BA9445F5DFF1}" destId="{4039E5D8-DE88-474B-9725-4B00AD67542C}" srcOrd="5" destOrd="0" presId="urn:microsoft.com/office/officeart/2005/8/layout/cycle3"/>
    <dgm:cxn modelId="{DC1BE1D8-05D3-491C-9918-A9223EFBADFB}" type="presParOf" srcId="{7FDD6580-1FF4-441E-9C32-BA9445F5DFF1}" destId="{363D986D-4850-430B-B234-2EE0538FD239}" srcOrd="6" destOrd="0" presId="urn:microsoft.com/office/officeart/2005/8/layout/cycle3"/>
    <dgm:cxn modelId="{EBF213B7-242B-416F-A41E-4ED9B8655F06}" type="presParOf" srcId="{7FDD6580-1FF4-441E-9C32-BA9445F5DFF1}" destId="{148E7668-2CFC-47FE-A418-AF959F21F146}" srcOrd="7" destOrd="0" presId="urn:microsoft.com/office/officeart/2005/8/layout/cycle3"/>
    <dgm:cxn modelId="{9C3F765A-99BB-416E-9356-30B2F330FA8A}" type="presParOf" srcId="{7FDD6580-1FF4-441E-9C32-BA9445F5DFF1}" destId="{8F0C4E84-BA82-443C-BEAA-C2302C34451A}" srcOrd="8" destOrd="0" presId="urn:microsoft.com/office/officeart/2005/8/layout/cycle3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68C410-1573-4A50-AFF2-36AC3ACFED4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DDFA0A88-5BAD-4413-9889-7672F7F0EB5D}">
      <dgm:prSet phldrT="[Texto]" custT="1"/>
      <dgm:spPr/>
      <dgm:t>
        <a:bodyPr/>
        <a:lstStyle/>
        <a:p>
          <a:r>
            <a:rPr lang="es-ES" sz="2500">
              <a:latin typeface="Arial Narrow"/>
              <a:ea typeface="+mj-ea"/>
              <a:cs typeface="Arial"/>
            </a:rPr>
            <a:t>EDAD</a:t>
          </a:r>
          <a:endParaRPr lang="es-ES" sz="2500" dirty="0">
            <a:latin typeface="Arial Narrow"/>
            <a:ea typeface="+mj-ea"/>
            <a:cs typeface="Arial"/>
          </a:endParaRPr>
        </a:p>
      </dgm:t>
    </dgm:pt>
    <dgm:pt modelId="{A2A8684F-EB52-4E26-84F5-F3DA8B08DDED}" type="parTrans" cxnId="{75DA96AF-C10B-42D6-B2D1-5A27CCB30E4F}">
      <dgm:prSet/>
      <dgm:spPr/>
      <dgm:t>
        <a:bodyPr/>
        <a:lstStyle/>
        <a:p>
          <a:endParaRPr lang="es-CO"/>
        </a:p>
      </dgm:t>
    </dgm:pt>
    <dgm:pt modelId="{5E700ED3-22BA-4223-813B-25A4AB8D9DA9}" type="sibTrans" cxnId="{75DA96AF-C10B-42D6-B2D1-5A27CCB30E4F}">
      <dgm:prSet/>
      <dgm:spPr/>
      <dgm:t>
        <a:bodyPr/>
        <a:lstStyle/>
        <a:p>
          <a:endParaRPr lang="es-CO"/>
        </a:p>
      </dgm:t>
    </dgm:pt>
    <dgm:pt modelId="{3016A2D9-C1D0-41A1-B0FD-7FBB195F3164}">
      <dgm:prSet phldrT="[Texto]" custT="1"/>
      <dgm:spPr/>
      <dgm:t>
        <a:bodyPr/>
        <a:lstStyle/>
        <a:p>
          <a:r>
            <a:rPr lang="es-CO" sz="2500" dirty="0"/>
            <a:t>SEXO</a:t>
          </a:r>
        </a:p>
      </dgm:t>
    </dgm:pt>
    <dgm:pt modelId="{4B872D18-62AF-4E5D-B281-6D607D409EDD}" type="parTrans" cxnId="{A21B4F26-2B81-4CD7-B63D-6F2A20673B4F}">
      <dgm:prSet/>
      <dgm:spPr/>
      <dgm:t>
        <a:bodyPr/>
        <a:lstStyle/>
        <a:p>
          <a:endParaRPr lang="es-CO"/>
        </a:p>
      </dgm:t>
    </dgm:pt>
    <dgm:pt modelId="{8823692D-571C-4778-99D1-1DC083264F94}" type="sibTrans" cxnId="{A21B4F26-2B81-4CD7-B63D-6F2A20673B4F}">
      <dgm:prSet/>
      <dgm:spPr/>
      <dgm:t>
        <a:bodyPr/>
        <a:lstStyle/>
        <a:p>
          <a:endParaRPr lang="es-CO"/>
        </a:p>
      </dgm:t>
    </dgm:pt>
    <dgm:pt modelId="{DF57CE2E-6E95-49D7-8AA6-F26A774E2617}">
      <dgm:prSet phldrT="[Texto]" custT="1"/>
      <dgm:spPr/>
      <dgm:t>
        <a:bodyPr/>
        <a:lstStyle/>
        <a:p>
          <a:r>
            <a:rPr lang="es-CO" sz="2500" dirty="0"/>
            <a:t>ETNIA</a:t>
          </a:r>
        </a:p>
      </dgm:t>
    </dgm:pt>
    <dgm:pt modelId="{D1ECE375-B012-4283-9D9A-117E140ED092}" type="parTrans" cxnId="{7D909947-9D37-4029-B388-E5FAC2BDCA41}">
      <dgm:prSet/>
      <dgm:spPr/>
      <dgm:t>
        <a:bodyPr/>
        <a:lstStyle/>
        <a:p>
          <a:endParaRPr lang="es-CO"/>
        </a:p>
      </dgm:t>
    </dgm:pt>
    <dgm:pt modelId="{5DA5556D-7ACA-4F56-ACF4-7F8E68064D25}" type="sibTrans" cxnId="{7D909947-9D37-4029-B388-E5FAC2BDCA41}">
      <dgm:prSet/>
      <dgm:spPr/>
      <dgm:t>
        <a:bodyPr/>
        <a:lstStyle/>
        <a:p>
          <a:endParaRPr lang="es-CO"/>
        </a:p>
      </dgm:t>
    </dgm:pt>
    <dgm:pt modelId="{CAE1278A-F013-488F-B254-3F28BFB2B776}">
      <dgm:prSet phldrT="[Texto]" custT="1"/>
      <dgm:spPr/>
      <dgm:t>
        <a:bodyPr/>
        <a:lstStyle/>
        <a:p>
          <a:r>
            <a:rPr lang="es-CO" sz="2400" dirty="0"/>
            <a:t>HERENCIA</a:t>
          </a:r>
        </a:p>
      </dgm:t>
    </dgm:pt>
    <dgm:pt modelId="{E01EC0B2-CD0E-40E1-A320-AE80C72CC61A}" type="parTrans" cxnId="{6CA5D963-8393-4219-90D3-260D1B42B5A8}">
      <dgm:prSet/>
      <dgm:spPr/>
      <dgm:t>
        <a:bodyPr/>
        <a:lstStyle/>
        <a:p>
          <a:endParaRPr lang="es-CO"/>
        </a:p>
      </dgm:t>
    </dgm:pt>
    <dgm:pt modelId="{8CCE1C77-4188-4D6B-9258-E6825593994B}" type="sibTrans" cxnId="{6CA5D963-8393-4219-90D3-260D1B42B5A8}">
      <dgm:prSet/>
      <dgm:spPr/>
      <dgm:t>
        <a:bodyPr/>
        <a:lstStyle/>
        <a:p>
          <a:endParaRPr lang="es-CO"/>
        </a:p>
      </dgm:t>
    </dgm:pt>
    <dgm:pt modelId="{9F82462C-A8F5-4C46-9B02-AB86284C6954}">
      <dgm:prSet phldrT="[Texto]" custT="1"/>
      <dgm:spPr/>
      <dgm:t>
        <a:bodyPr/>
        <a:lstStyle/>
        <a:p>
          <a:r>
            <a:rPr lang="es-ES" sz="1600" dirty="0">
              <a:latin typeface="Arial Narrow"/>
              <a:ea typeface="+mj-ea"/>
              <a:cs typeface="Arial"/>
            </a:rPr>
            <a:t>Antecedentes previos de enfermedades cardiacas o  cerebrales</a:t>
          </a:r>
          <a:endParaRPr lang="es-CO" sz="1600" dirty="0"/>
        </a:p>
      </dgm:t>
    </dgm:pt>
    <dgm:pt modelId="{A1CB929D-AED6-4FA3-8507-C5F7103DBB45}" type="parTrans" cxnId="{4B8CFAB0-B2BF-41EE-AE3A-E9A976A1FBDD}">
      <dgm:prSet/>
      <dgm:spPr/>
      <dgm:t>
        <a:bodyPr/>
        <a:lstStyle/>
        <a:p>
          <a:endParaRPr lang="es-CO"/>
        </a:p>
      </dgm:t>
    </dgm:pt>
    <dgm:pt modelId="{A032C5FA-18DE-4B53-9C97-D177F9CA8323}" type="sibTrans" cxnId="{4B8CFAB0-B2BF-41EE-AE3A-E9A976A1FBDD}">
      <dgm:prSet/>
      <dgm:spPr/>
      <dgm:t>
        <a:bodyPr/>
        <a:lstStyle/>
        <a:p>
          <a:endParaRPr lang="es-CO"/>
        </a:p>
      </dgm:t>
    </dgm:pt>
    <dgm:pt modelId="{77120481-A443-4E3B-98CD-1CC46E9FE200}" type="pres">
      <dgm:prSet presAssocID="{2B68C410-1573-4A50-AFF2-36AC3ACFED4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546D2CE-1B32-4F66-8554-FBEF4C6FB552}" type="pres">
      <dgm:prSet presAssocID="{DDFA0A88-5BAD-4413-9889-7672F7F0EB5D}" presName="node" presStyleLbl="node1" presStyleIdx="0" presStyleCnt="5" custLinFactNeighborX="-2189" custLinFactNeighborY="-96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1A753A-2844-4F86-A160-8B95C1E069BF}" type="pres">
      <dgm:prSet presAssocID="{5E700ED3-22BA-4223-813B-25A4AB8D9DA9}" presName="sibTrans" presStyleCnt="0"/>
      <dgm:spPr/>
    </dgm:pt>
    <dgm:pt modelId="{BB7C9E04-DEA7-4AC6-9B01-EA679205A0E1}" type="pres">
      <dgm:prSet presAssocID="{3016A2D9-C1D0-41A1-B0FD-7FBB195F316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02CCD35-C9F8-47C1-AC5B-E222E574E8D4}" type="pres">
      <dgm:prSet presAssocID="{8823692D-571C-4778-99D1-1DC083264F94}" presName="sibTrans" presStyleCnt="0"/>
      <dgm:spPr/>
    </dgm:pt>
    <dgm:pt modelId="{2ED9053F-E9B8-473B-96BB-88D6D12D8E08}" type="pres">
      <dgm:prSet presAssocID="{DF57CE2E-6E95-49D7-8AA6-F26A774E261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922490E-7883-400D-A37D-225EAA6570B3}" type="pres">
      <dgm:prSet presAssocID="{5DA5556D-7ACA-4F56-ACF4-7F8E68064D25}" presName="sibTrans" presStyleCnt="0"/>
      <dgm:spPr/>
    </dgm:pt>
    <dgm:pt modelId="{5A0E286D-980F-4A25-B1F4-CF70822E5EDE}" type="pres">
      <dgm:prSet presAssocID="{CAE1278A-F013-488F-B254-3F28BFB2B77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E813FBE-0239-45BC-B580-6BD72CBF2129}" type="pres">
      <dgm:prSet presAssocID="{8CCE1C77-4188-4D6B-9258-E6825593994B}" presName="sibTrans" presStyleCnt="0"/>
      <dgm:spPr/>
    </dgm:pt>
    <dgm:pt modelId="{B05D516A-3DE3-437B-B365-DB212887DCB0}" type="pres">
      <dgm:prSet presAssocID="{9F82462C-A8F5-4C46-9B02-AB86284C6954}" presName="node" presStyleLbl="node1" presStyleIdx="4" presStyleCnt="5" custScaleX="145419" custScaleY="11419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B7DE783-778B-4D2C-8BE4-A880DD2ACADF}" type="presOf" srcId="{2B68C410-1573-4A50-AFF2-36AC3ACFED40}" destId="{77120481-A443-4E3B-98CD-1CC46E9FE200}" srcOrd="0" destOrd="0" presId="urn:microsoft.com/office/officeart/2005/8/layout/default"/>
    <dgm:cxn modelId="{6CA5D963-8393-4219-90D3-260D1B42B5A8}" srcId="{2B68C410-1573-4A50-AFF2-36AC3ACFED40}" destId="{CAE1278A-F013-488F-B254-3F28BFB2B776}" srcOrd="3" destOrd="0" parTransId="{E01EC0B2-CD0E-40E1-A320-AE80C72CC61A}" sibTransId="{8CCE1C77-4188-4D6B-9258-E6825593994B}"/>
    <dgm:cxn modelId="{4B8CFAB0-B2BF-41EE-AE3A-E9A976A1FBDD}" srcId="{2B68C410-1573-4A50-AFF2-36AC3ACFED40}" destId="{9F82462C-A8F5-4C46-9B02-AB86284C6954}" srcOrd="4" destOrd="0" parTransId="{A1CB929D-AED6-4FA3-8507-C5F7103DBB45}" sibTransId="{A032C5FA-18DE-4B53-9C97-D177F9CA8323}"/>
    <dgm:cxn modelId="{7DB652A0-BEF9-47F8-BFD6-4163EDAEAF0E}" type="presOf" srcId="{DDFA0A88-5BAD-4413-9889-7672F7F0EB5D}" destId="{2546D2CE-1B32-4F66-8554-FBEF4C6FB552}" srcOrd="0" destOrd="0" presId="urn:microsoft.com/office/officeart/2005/8/layout/default"/>
    <dgm:cxn modelId="{A21B4F26-2B81-4CD7-B63D-6F2A20673B4F}" srcId="{2B68C410-1573-4A50-AFF2-36AC3ACFED40}" destId="{3016A2D9-C1D0-41A1-B0FD-7FBB195F3164}" srcOrd="1" destOrd="0" parTransId="{4B872D18-62AF-4E5D-B281-6D607D409EDD}" sibTransId="{8823692D-571C-4778-99D1-1DC083264F94}"/>
    <dgm:cxn modelId="{75DA96AF-C10B-42D6-B2D1-5A27CCB30E4F}" srcId="{2B68C410-1573-4A50-AFF2-36AC3ACFED40}" destId="{DDFA0A88-5BAD-4413-9889-7672F7F0EB5D}" srcOrd="0" destOrd="0" parTransId="{A2A8684F-EB52-4E26-84F5-F3DA8B08DDED}" sibTransId="{5E700ED3-22BA-4223-813B-25A4AB8D9DA9}"/>
    <dgm:cxn modelId="{7D909947-9D37-4029-B388-E5FAC2BDCA41}" srcId="{2B68C410-1573-4A50-AFF2-36AC3ACFED40}" destId="{DF57CE2E-6E95-49D7-8AA6-F26A774E2617}" srcOrd="2" destOrd="0" parTransId="{D1ECE375-B012-4283-9D9A-117E140ED092}" sibTransId="{5DA5556D-7ACA-4F56-ACF4-7F8E68064D25}"/>
    <dgm:cxn modelId="{4C1AD9EC-7465-4F88-8292-CDD084F4723A}" type="presOf" srcId="{DF57CE2E-6E95-49D7-8AA6-F26A774E2617}" destId="{2ED9053F-E9B8-473B-96BB-88D6D12D8E08}" srcOrd="0" destOrd="0" presId="urn:microsoft.com/office/officeart/2005/8/layout/default"/>
    <dgm:cxn modelId="{B0718506-9AAE-4925-AFCE-01DA539EE07C}" type="presOf" srcId="{CAE1278A-F013-488F-B254-3F28BFB2B776}" destId="{5A0E286D-980F-4A25-B1F4-CF70822E5EDE}" srcOrd="0" destOrd="0" presId="urn:microsoft.com/office/officeart/2005/8/layout/default"/>
    <dgm:cxn modelId="{EDF2F2F3-54BD-49D2-826E-2E1DE311559F}" type="presOf" srcId="{3016A2D9-C1D0-41A1-B0FD-7FBB195F3164}" destId="{BB7C9E04-DEA7-4AC6-9B01-EA679205A0E1}" srcOrd="0" destOrd="0" presId="urn:microsoft.com/office/officeart/2005/8/layout/default"/>
    <dgm:cxn modelId="{1181FCFC-F28F-4C88-A933-A2CD10F3061B}" type="presOf" srcId="{9F82462C-A8F5-4C46-9B02-AB86284C6954}" destId="{B05D516A-3DE3-437B-B365-DB212887DCB0}" srcOrd="0" destOrd="0" presId="urn:microsoft.com/office/officeart/2005/8/layout/default"/>
    <dgm:cxn modelId="{3DD40AAA-494A-4F6A-BFBF-FDCEA65FFA22}" type="presParOf" srcId="{77120481-A443-4E3B-98CD-1CC46E9FE200}" destId="{2546D2CE-1B32-4F66-8554-FBEF4C6FB552}" srcOrd="0" destOrd="0" presId="urn:microsoft.com/office/officeart/2005/8/layout/default"/>
    <dgm:cxn modelId="{E94F6E29-C26E-44D5-A0A4-0ABBADF234A4}" type="presParOf" srcId="{77120481-A443-4E3B-98CD-1CC46E9FE200}" destId="{BF1A753A-2844-4F86-A160-8B95C1E069BF}" srcOrd="1" destOrd="0" presId="urn:microsoft.com/office/officeart/2005/8/layout/default"/>
    <dgm:cxn modelId="{4FF3036D-BEA2-4A16-A672-733B7DDD4A14}" type="presParOf" srcId="{77120481-A443-4E3B-98CD-1CC46E9FE200}" destId="{BB7C9E04-DEA7-4AC6-9B01-EA679205A0E1}" srcOrd="2" destOrd="0" presId="urn:microsoft.com/office/officeart/2005/8/layout/default"/>
    <dgm:cxn modelId="{40ADFB48-F5E6-4E3D-8EF6-AA07FEADF520}" type="presParOf" srcId="{77120481-A443-4E3B-98CD-1CC46E9FE200}" destId="{802CCD35-C9F8-47C1-AC5B-E222E574E8D4}" srcOrd="3" destOrd="0" presId="urn:microsoft.com/office/officeart/2005/8/layout/default"/>
    <dgm:cxn modelId="{D1998A80-CF19-4D3C-8ED7-529361ABFD70}" type="presParOf" srcId="{77120481-A443-4E3B-98CD-1CC46E9FE200}" destId="{2ED9053F-E9B8-473B-96BB-88D6D12D8E08}" srcOrd="4" destOrd="0" presId="urn:microsoft.com/office/officeart/2005/8/layout/default"/>
    <dgm:cxn modelId="{DB090640-A0E0-408B-9D2D-6D36AEEE25EE}" type="presParOf" srcId="{77120481-A443-4E3B-98CD-1CC46E9FE200}" destId="{B922490E-7883-400D-A37D-225EAA6570B3}" srcOrd="5" destOrd="0" presId="urn:microsoft.com/office/officeart/2005/8/layout/default"/>
    <dgm:cxn modelId="{55D8D417-253B-4C87-B749-6F7896E361D8}" type="presParOf" srcId="{77120481-A443-4E3B-98CD-1CC46E9FE200}" destId="{5A0E286D-980F-4A25-B1F4-CF70822E5EDE}" srcOrd="6" destOrd="0" presId="urn:microsoft.com/office/officeart/2005/8/layout/default"/>
    <dgm:cxn modelId="{67E5BBBE-56D7-46DF-98A1-69B7FDA43DB6}" type="presParOf" srcId="{77120481-A443-4E3B-98CD-1CC46E9FE200}" destId="{EE813FBE-0239-45BC-B580-6BD72CBF2129}" srcOrd="7" destOrd="0" presId="urn:microsoft.com/office/officeart/2005/8/layout/default"/>
    <dgm:cxn modelId="{160DDF53-3EF2-45A8-9FA4-6805994E0A1B}" type="presParOf" srcId="{77120481-A443-4E3B-98CD-1CC46E9FE200}" destId="{B05D516A-3DE3-437B-B365-DB212887DCB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69E25A-D0B8-4AD4-A944-04BBE25FC21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F9CA6645-4C27-4620-8941-E69A5F14B17B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Sedentarismo</a:t>
          </a:r>
        </a:p>
      </dgm:t>
    </dgm:pt>
    <dgm:pt modelId="{AAA8ACDB-EC8E-4139-8C85-B2ACDE230D80}" type="parTrans" cxnId="{7BFB2AE6-0198-4D05-9078-3A4C88A9D25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7487809-CD88-456A-8B6F-2EABD2D0400A}" type="sibTrans" cxnId="{7BFB2AE6-0198-4D05-9078-3A4C88A9D25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97A727C-854A-4817-B76A-D29DB308F111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Diabetes</a:t>
          </a:r>
        </a:p>
      </dgm:t>
    </dgm:pt>
    <dgm:pt modelId="{80D0540C-1A60-4587-9BE3-F0BA3678FF13}" type="parTrans" cxnId="{F3C488F4-C713-4A6D-B742-D91B51AA663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C0DAB80-5262-4EB7-AFC2-3D06D3122B72}" type="sibTrans" cxnId="{F3C488F4-C713-4A6D-B742-D91B51AA663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B97D73D-8924-4DCB-9E35-07D60FA9C008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Obesidad</a:t>
          </a:r>
        </a:p>
      </dgm:t>
    </dgm:pt>
    <dgm:pt modelId="{F7E2FE6C-3BC9-46D8-AB65-9CD701FD13DA}" type="parTrans" cxnId="{C8DEC016-25E4-43AC-B878-8A339257852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ACD49AB8-DD99-4725-96BB-B9AD1E8D2DB4}" type="sibTrans" cxnId="{C8DEC016-25E4-43AC-B878-8A339257852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2BE0688-E991-4EF2-A180-08DCBC4773D1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Hábitos Tóxicos (consumo de drogas y alcohol)</a:t>
          </a:r>
        </a:p>
      </dgm:t>
    </dgm:pt>
    <dgm:pt modelId="{7D2861E5-BB16-4E5D-B7DC-BD63BF2BA7B4}" type="parTrans" cxnId="{BD550649-1712-4000-9220-4E8DB8C6781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89C0F42-A169-4FF6-9F5B-9FE4606C8E5C}" type="sibTrans" cxnId="{BD550649-1712-4000-9220-4E8DB8C6781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27B364D9-4CC3-4969-820B-BA61046ACB7A}">
      <dgm:prSet phldrT="[Texto]"/>
      <dgm:spPr/>
      <dgm:t>
        <a:bodyPr/>
        <a:lstStyle/>
        <a:p>
          <a:r>
            <a:rPr lang="es-CO" dirty="0">
              <a:solidFill>
                <a:schemeClr val="tx1"/>
              </a:solidFill>
            </a:rPr>
            <a:t>Tabaquismo </a:t>
          </a:r>
        </a:p>
      </dgm:t>
    </dgm:pt>
    <dgm:pt modelId="{8E1A029A-4D8B-4715-BB8B-2503F13BC568}" type="parTrans" cxnId="{051AE168-E77F-4BDE-8089-EF74F527562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553E98E-C821-4052-89FB-B9F5CD01645B}" type="sibTrans" cxnId="{051AE168-E77F-4BDE-8089-EF74F527562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34DD8C6-1EBB-4108-BCA8-7B8DDB3D8C85}" type="pres">
      <dgm:prSet presAssocID="{7A69E25A-D0B8-4AD4-A944-04BBE25FC21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CBBFC4E-C004-4D1E-AF76-CC26E5A68E0E}" type="pres">
      <dgm:prSet presAssocID="{F9CA6645-4C27-4620-8941-E69A5F14B17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6BDAE0-6288-4864-8458-C681E099F576}" type="pres">
      <dgm:prSet presAssocID="{47487809-CD88-456A-8B6F-2EABD2D0400A}" presName="sibTrans" presStyleCnt="0"/>
      <dgm:spPr/>
    </dgm:pt>
    <dgm:pt modelId="{2DC9D09A-E050-449D-8408-181AB5728F2F}" type="pres">
      <dgm:prSet presAssocID="{E97A727C-854A-4817-B76A-D29DB308F1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E4FC809-5F75-4A76-899B-A6675002DE78}" type="pres">
      <dgm:prSet presAssocID="{3C0DAB80-5262-4EB7-AFC2-3D06D3122B72}" presName="sibTrans" presStyleCnt="0"/>
      <dgm:spPr/>
    </dgm:pt>
    <dgm:pt modelId="{EC818E1E-2AB8-4233-89EF-E377FEB8A3A4}" type="pres">
      <dgm:prSet presAssocID="{5B97D73D-8924-4DCB-9E35-07D60FA9C00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E342C26-660D-438D-B3D5-A0EC03D5C1D3}" type="pres">
      <dgm:prSet presAssocID="{ACD49AB8-DD99-4725-96BB-B9AD1E8D2DB4}" presName="sibTrans" presStyleCnt="0"/>
      <dgm:spPr/>
    </dgm:pt>
    <dgm:pt modelId="{64309E74-1318-4117-B6E2-649C22488856}" type="pres">
      <dgm:prSet presAssocID="{F2BE0688-E991-4EF2-A180-08DCBC4773D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9C5910A-39CD-418D-8C04-8BEAE59DE2A8}" type="pres">
      <dgm:prSet presAssocID="{C89C0F42-A169-4FF6-9F5B-9FE4606C8E5C}" presName="sibTrans" presStyleCnt="0"/>
      <dgm:spPr/>
    </dgm:pt>
    <dgm:pt modelId="{38D97DD0-F1C1-4BF0-B997-C87DAF908589}" type="pres">
      <dgm:prSet presAssocID="{27B364D9-4CC3-4969-820B-BA61046ACB7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C8DEC016-25E4-43AC-B878-8A3392578528}" srcId="{7A69E25A-D0B8-4AD4-A944-04BBE25FC21B}" destId="{5B97D73D-8924-4DCB-9E35-07D60FA9C008}" srcOrd="2" destOrd="0" parTransId="{F7E2FE6C-3BC9-46D8-AB65-9CD701FD13DA}" sibTransId="{ACD49AB8-DD99-4725-96BB-B9AD1E8D2DB4}"/>
    <dgm:cxn modelId="{381FEA95-8AB1-44E9-80A1-D5FB27F57DC9}" type="presOf" srcId="{E97A727C-854A-4817-B76A-D29DB308F111}" destId="{2DC9D09A-E050-449D-8408-181AB5728F2F}" srcOrd="0" destOrd="0" presId="urn:microsoft.com/office/officeart/2005/8/layout/default"/>
    <dgm:cxn modelId="{BD550649-1712-4000-9220-4E8DB8C67815}" srcId="{7A69E25A-D0B8-4AD4-A944-04BBE25FC21B}" destId="{F2BE0688-E991-4EF2-A180-08DCBC4773D1}" srcOrd="3" destOrd="0" parTransId="{7D2861E5-BB16-4E5D-B7DC-BD63BF2BA7B4}" sibTransId="{C89C0F42-A169-4FF6-9F5B-9FE4606C8E5C}"/>
    <dgm:cxn modelId="{D8E3A175-C4A3-41F2-BD7D-AFF186055977}" type="presOf" srcId="{F9CA6645-4C27-4620-8941-E69A5F14B17B}" destId="{4CBBFC4E-C004-4D1E-AF76-CC26E5A68E0E}" srcOrd="0" destOrd="0" presId="urn:microsoft.com/office/officeart/2005/8/layout/default"/>
    <dgm:cxn modelId="{F3C488F4-C713-4A6D-B742-D91B51AA6638}" srcId="{7A69E25A-D0B8-4AD4-A944-04BBE25FC21B}" destId="{E97A727C-854A-4817-B76A-D29DB308F111}" srcOrd="1" destOrd="0" parTransId="{80D0540C-1A60-4587-9BE3-F0BA3678FF13}" sibTransId="{3C0DAB80-5262-4EB7-AFC2-3D06D3122B72}"/>
    <dgm:cxn modelId="{051AE168-E77F-4BDE-8089-EF74F5275628}" srcId="{7A69E25A-D0B8-4AD4-A944-04BBE25FC21B}" destId="{27B364D9-4CC3-4969-820B-BA61046ACB7A}" srcOrd="4" destOrd="0" parTransId="{8E1A029A-4D8B-4715-BB8B-2503F13BC568}" sibTransId="{3553E98E-C821-4052-89FB-B9F5CD01645B}"/>
    <dgm:cxn modelId="{ECF9FA7B-F3A6-4B9E-A23E-1831CACA2549}" type="presOf" srcId="{F2BE0688-E991-4EF2-A180-08DCBC4773D1}" destId="{64309E74-1318-4117-B6E2-649C22488856}" srcOrd="0" destOrd="0" presId="urn:microsoft.com/office/officeart/2005/8/layout/default"/>
    <dgm:cxn modelId="{EE673195-F71E-41CF-A12D-1C9ED656476D}" type="presOf" srcId="{27B364D9-4CC3-4969-820B-BA61046ACB7A}" destId="{38D97DD0-F1C1-4BF0-B997-C87DAF908589}" srcOrd="0" destOrd="0" presId="urn:microsoft.com/office/officeart/2005/8/layout/default"/>
    <dgm:cxn modelId="{85345875-9F6C-4F9D-A4C3-57C376A6A45F}" type="presOf" srcId="{5B97D73D-8924-4DCB-9E35-07D60FA9C008}" destId="{EC818E1E-2AB8-4233-89EF-E377FEB8A3A4}" srcOrd="0" destOrd="0" presId="urn:microsoft.com/office/officeart/2005/8/layout/default"/>
    <dgm:cxn modelId="{7BFB2AE6-0198-4D05-9078-3A4C88A9D25D}" srcId="{7A69E25A-D0B8-4AD4-A944-04BBE25FC21B}" destId="{F9CA6645-4C27-4620-8941-E69A5F14B17B}" srcOrd="0" destOrd="0" parTransId="{AAA8ACDB-EC8E-4139-8C85-B2ACDE230D80}" sibTransId="{47487809-CD88-456A-8B6F-2EABD2D0400A}"/>
    <dgm:cxn modelId="{A68D620A-8565-49FE-8C46-54BD4A5355C9}" type="presOf" srcId="{7A69E25A-D0B8-4AD4-A944-04BBE25FC21B}" destId="{D34DD8C6-1EBB-4108-BCA8-7B8DDB3D8C85}" srcOrd="0" destOrd="0" presId="urn:microsoft.com/office/officeart/2005/8/layout/default"/>
    <dgm:cxn modelId="{E75D9570-5D2F-45B6-BC5C-188904B4D174}" type="presParOf" srcId="{D34DD8C6-1EBB-4108-BCA8-7B8DDB3D8C85}" destId="{4CBBFC4E-C004-4D1E-AF76-CC26E5A68E0E}" srcOrd="0" destOrd="0" presId="urn:microsoft.com/office/officeart/2005/8/layout/default"/>
    <dgm:cxn modelId="{6855E3B7-0B3D-421A-8B76-CFE93873DF44}" type="presParOf" srcId="{D34DD8C6-1EBB-4108-BCA8-7B8DDB3D8C85}" destId="{A06BDAE0-6288-4864-8458-C681E099F576}" srcOrd="1" destOrd="0" presId="urn:microsoft.com/office/officeart/2005/8/layout/default"/>
    <dgm:cxn modelId="{0A87C7B1-9F3D-41C0-B0F0-F0D76A16FD6F}" type="presParOf" srcId="{D34DD8C6-1EBB-4108-BCA8-7B8DDB3D8C85}" destId="{2DC9D09A-E050-449D-8408-181AB5728F2F}" srcOrd="2" destOrd="0" presId="urn:microsoft.com/office/officeart/2005/8/layout/default"/>
    <dgm:cxn modelId="{0AAB523E-EFD5-4A7A-833E-04FC2A9FC413}" type="presParOf" srcId="{D34DD8C6-1EBB-4108-BCA8-7B8DDB3D8C85}" destId="{FE4FC809-5F75-4A76-899B-A6675002DE78}" srcOrd="3" destOrd="0" presId="urn:microsoft.com/office/officeart/2005/8/layout/default"/>
    <dgm:cxn modelId="{99D30D79-C57B-4210-92D1-E3C0775983F5}" type="presParOf" srcId="{D34DD8C6-1EBB-4108-BCA8-7B8DDB3D8C85}" destId="{EC818E1E-2AB8-4233-89EF-E377FEB8A3A4}" srcOrd="4" destOrd="0" presId="urn:microsoft.com/office/officeart/2005/8/layout/default"/>
    <dgm:cxn modelId="{5BFC6F8E-7187-44D5-B4ED-63E67671FBE4}" type="presParOf" srcId="{D34DD8C6-1EBB-4108-BCA8-7B8DDB3D8C85}" destId="{CE342C26-660D-438D-B3D5-A0EC03D5C1D3}" srcOrd="5" destOrd="0" presId="urn:microsoft.com/office/officeart/2005/8/layout/default"/>
    <dgm:cxn modelId="{368604C7-7364-49C1-AF96-555FB38E9CC0}" type="presParOf" srcId="{D34DD8C6-1EBB-4108-BCA8-7B8DDB3D8C85}" destId="{64309E74-1318-4117-B6E2-649C22488856}" srcOrd="6" destOrd="0" presId="urn:microsoft.com/office/officeart/2005/8/layout/default"/>
    <dgm:cxn modelId="{A444AAB1-5E07-473D-9521-05FE5D9DF0D6}" type="presParOf" srcId="{D34DD8C6-1EBB-4108-BCA8-7B8DDB3D8C85}" destId="{F9C5910A-39CD-418D-8C04-8BEAE59DE2A8}" srcOrd="7" destOrd="0" presId="urn:microsoft.com/office/officeart/2005/8/layout/default"/>
    <dgm:cxn modelId="{34C8222B-0651-4B51-AD16-70A69D03013F}" type="presParOf" srcId="{D34DD8C6-1EBB-4108-BCA8-7B8DDB3D8C85}" destId="{38D97DD0-F1C1-4BF0-B997-C87DAF90858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1D0BFF-7908-48B6-B706-5A35578F3BF7}" type="doc">
      <dgm:prSet loTypeId="urn:microsoft.com/office/officeart/2005/8/layout/cycle3" loCatId="cycle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A4083E4A-38D0-4E52-A3F3-E2C0B4407425}">
      <dgm:prSet phldrT="[Texto]"/>
      <dgm:spPr/>
      <dgm:t>
        <a:bodyPr/>
        <a:lstStyle/>
        <a:p>
          <a:r>
            <a:rPr lang="es-CO"/>
            <a:t>Físicas</a:t>
          </a:r>
          <a:endParaRPr lang="es-CO" dirty="0"/>
        </a:p>
      </dgm:t>
    </dgm:pt>
    <dgm:pt modelId="{D764E5E9-52B1-45D1-B13F-F40E327769C0}" type="parTrans" cxnId="{FE4D9481-C8C4-4E31-B876-F80583FDE284}">
      <dgm:prSet/>
      <dgm:spPr/>
      <dgm:t>
        <a:bodyPr/>
        <a:lstStyle/>
        <a:p>
          <a:endParaRPr lang="es-CO"/>
        </a:p>
      </dgm:t>
    </dgm:pt>
    <dgm:pt modelId="{1CC2D8EC-9E83-46B4-9524-AAACCA74A73D}" type="sibTrans" cxnId="{FE4D9481-C8C4-4E31-B876-F80583FDE284}">
      <dgm:prSet/>
      <dgm:spPr/>
      <dgm:t>
        <a:bodyPr/>
        <a:lstStyle/>
        <a:p>
          <a:endParaRPr lang="es-CO"/>
        </a:p>
      </dgm:t>
    </dgm:pt>
    <dgm:pt modelId="{FCB69046-ED34-4CBA-A55E-763F3CE719DD}">
      <dgm:prSet phldrT="[Texto]"/>
      <dgm:spPr/>
      <dgm:t>
        <a:bodyPr/>
        <a:lstStyle/>
        <a:p>
          <a:r>
            <a:rPr lang="es-CO"/>
            <a:t>Laborales</a:t>
          </a:r>
          <a:endParaRPr lang="es-CO" dirty="0"/>
        </a:p>
      </dgm:t>
    </dgm:pt>
    <dgm:pt modelId="{3FC95884-9D41-4D93-ABCD-5824055363CC}" type="parTrans" cxnId="{BC03DDF1-423D-4998-88F0-542D78A3B57A}">
      <dgm:prSet/>
      <dgm:spPr/>
      <dgm:t>
        <a:bodyPr/>
        <a:lstStyle/>
        <a:p>
          <a:endParaRPr lang="es-CO"/>
        </a:p>
      </dgm:t>
    </dgm:pt>
    <dgm:pt modelId="{090A5AD3-925F-47A6-921A-980DA694D47B}" type="sibTrans" cxnId="{BC03DDF1-423D-4998-88F0-542D78A3B57A}">
      <dgm:prSet/>
      <dgm:spPr/>
      <dgm:t>
        <a:bodyPr/>
        <a:lstStyle/>
        <a:p>
          <a:endParaRPr lang="es-CO"/>
        </a:p>
      </dgm:t>
    </dgm:pt>
    <dgm:pt modelId="{563BCE0C-2453-4968-823D-ADB1870E9833}">
      <dgm:prSet phldrT="[Texto]"/>
      <dgm:spPr/>
      <dgm:t>
        <a:bodyPr/>
        <a:lstStyle/>
        <a:p>
          <a:r>
            <a:rPr lang="es-CO"/>
            <a:t>Sociales</a:t>
          </a:r>
          <a:endParaRPr lang="es-CO" dirty="0"/>
        </a:p>
      </dgm:t>
    </dgm:pt>
    <dgm:pt modelId="{4BCD35DD-399A-4DF3-96B8-847CF4616AC6}" type="parTrans" cxnId="{E6261308-FE62-4D29-838D-7DF6A1BDF9E1}">
      <dgm:prSet/>
      <dgm:spPr/>
      <dgm:t>
        <a:bodyPr/>
        <a:lstStyle/>
        <a:p>
          <a:endParaRPr lang="es-CO"/>
        </a:p>
      </dgm:t>
    </dgm:pt>
    <dgm:pt modelId="{4D821B68-19D6-4ECF-AC2D-198249F0ACB2}" type="sibTrans" cxnId="{E6261308-FE62-4D29-838D-7DF6A1BDF9E1}">
      <dgm:prSet/>
      <dgm:spPr/>
      <dgm:t>
        <a:bodyPr/>
        <a:lstStyle/>
        <a:p>
          <a:endParaRPr lang="es-CO"/>
        </a:p>
      </dgm:t>
    </dgm:pt>
    <dgm:pt modelId="{C284B88C-DDB3-4A8C-90A7-1EEA9AD5C4E2}">
      <dgm:prSet phldrT="[Texto]"/>
      <dgm:spPr/>
      <dgm:t>
        <a:bodyPr/>
        <a:lstStyle/>
        <a:p>
          <a:r>
            <a:rPr lang="es-CO"/>
            <a:t>Familiares</a:t>
          </a:r>
          <a:endParaRPr lang="es-CO" dirty="0"/>
        </a:p>
      </dgm:t>
    </dgm:pt>
    <dgm:pt modelId="{5A8CDFB1-530C-4940-88C6-01EB12F9BB31}" type="parTrans" cxnId="{41D7B2BC-5F21-4A61-B053-1E784383D9BB}">
      <dgm:prSet/>
      <dgm:spPr/>
      <dgm:t>
        <a:bodyPr/>
        <a:lstStyle/>
        <a:p>
          <a:endParaRPr lang="es-CO"/>
        </a:p>
      </dgm:t>
    </dgm:pt>
    <dgm:pt modelId="{F9141BC5-A920-420C-8AA8-F59F2A4D3154}" type="sibTrans" cxnId="{41D7B2BC-5F21-4A61-B053-1E784383D9BB}">
      <dgm:prSet/>
      <dgm:spPr/>
      <dgm:t>
        <a:bodyPr/>
        <a:lstStyle/>
        <a:p>
          <a:endParaRPr lang="es-CO"/>
        </a:p>
      </dgm:t>
    </dgm:pt>
    <dgm:pt modelId="{16CA63BB-402E-4B3E-955A-9F77709ACF72}">
      <dgm:prSet phldrT="[Texto]"/>
      <dgm:spPr/>
      <dgm:t>
        <a:bodyPr/>
        <a:lstStyle/>
        <a:p>
          <a:r>
            <a:rPr lang="es-CO"/>
            <a:t>Económicas</a:t>
          </a:r>
          <a:endParaRPr lang="es-CO" dirty="0"/>
        </a:p>
      </dgm:t>
    </dgm:pt>
    <dgm:pt modelId="{303EC0F6-9FD1-40A9-932A-60CFDEB84FC0}" type="parTrans" cxnId="{AB43EB2C-D781-474B-AC11-CA77D5B6222D}">
      <dgm:prSet/>
      <dgm:spPr/>
      <dgm:t>
        <a:bodyPr/>
        <a:lstStyle/>
        <a:p>
          <a:endParaRPr lang="es-CO"/>
        </a:p>
      </dgm:t>
    </dgm:pt>
    <dgm:pt modelId="{0313AC42-D836-4E7F-AB70-408FBB2AACF6}" type="sibTrans" cxnId="{AB43EB2C-D781-474B-AC11-CA77D5B6222D}">
      <dgm:prSet/>
      <dgm:spPr/>
      <dgm:t>
        <a:bodyPr/>
        <a:lstStyle/>
        <a:p>
          <a:endParaRPr lang="es-CO"/>
        </a:p>
      </dgm:t>
    </dgm:pt>
    <dgm:pt modelId="{9CEF49C9-0905-441D-97DC-786CA5638FD5}" type="pres">
      <dgm:prSet presAssocID="{B21D0BFF-7908-48B6-B706-5A35578F3B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F8EA31B6-00B7-4761-BD15-CA0369F2EB94}" type="pres">
      <dgm:prSet presAssocID="{B21D0BFF-7908-48B6-B706-5A35578F3BF7}" presName="cycle" presStyleCnt="0"/>
      <dgm:spPr/>
    </dgm:pt>
    <dgm:pt modelId="{606891E0-7C1F-4895-AF92-962199E32D81}" type="pres">
      <dgm:prSet presAssocID="{A4083E4A-38D0-4E52-A3F3-E2C0B4407425}" presName="nodeFirstNode" presStyleLbl="node1" presStyleIdx="0" presStyleCnt="5" custRadScaleRad="99502" custRadScaleInc="-256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79716FC-50E6-41FE-8D4C-9A9440659DE1}" type="pres">
      <dgm:prSet presAssocID="{1CC2D8EC-9E83-46B4-9524-AAACCA74A73D}" presName="sibTransFirstNode" presStyleLbl="bgShp" presStyleIdx="0" presStyleCnt="1"/>
      <dgm:spPr/>
      <dgm:t>
        <a:bodyPr/>
        <a:lstStyle/>
        <a:p>
          <a:endParaRPr lang="es-CO"/>
        </a:p>
      </dgm:t>
    </dgm:pt>
    <dgm:pt modelId="{2184FC65-56A3-4BEA-AEB0-9606D2821192}" type="pres">
      <dgm:prSet presAssocID="{FCB69046-ED34-4CBA-A55E-763F3CE719DD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B1733D-DC56-4D0A-BB94-FCDA9A46F130}" type="pres">
      <dgm:prSet presAssocID="{563BCE0C-2453-4968-823D-ADB1870E9833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0099997-C670-424A-931C-C6A77495853C}" type="pres">
      <dgm:prSet presAssocID="{C284B88C-DDB3-4A8C-90A7-1EEA9AD5C4E2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DEA7A27-2165-466F-80F9-73C164671474}" type="pres">
      <dgm:prSet presAssocID="{16CA63BB-402E-4B3E-955A-9F77709ACF72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DBE11223-CB7B-46AB-9AFA-8BA4645E6008}" type="presOf" srcId="{1CC2D8EC-9E83-46B4-9524-AAACCA74A73D}" destId="{E79716FC-50E6-41FE-8D4C-9A9440659DE1}" srcOrd="0" destOrd="0" presId="urn:microsoft.com/office/officeart/2005/8/layout/cycle3"/>
    <dgm:cxn modelId="{A3FFE083-74F6-4890-AEE6-49D8CA72CC1B}" type="presOf" srcId="{16CA63BB-402E-4B3E-955A-9F77709ACF72}" destId="{1DEA7A27-2165-466F-80F9-73C164671474}" srcOrd="0" destOrd="0" presId="urn:microsoft.com/office/officeart/2005/8/layout/cycle3"/>
    <dgm:cxn modelId="{CD867943-9E68-49DA-BE98-A82A1C74C5DD}" type="presOf" srcId="{B21D0BFF-7908-48B6-B706-5A35578F3BF7}" destId="{9CEF49C9-0905-441D-97DC-786CA5638FD5}" srcOrd="0" destOrd="0" presId="urn:microsoft.com/office/officeart/2005/8/layout/cycle3"/>
    <dgm:cxn modelId="{E6261308-FE62-4D29-838D-7DF6A1BDF9E1}" srcId="{B21D0BFF-7908-48B6-B706-5A35578F3BF7}" destId="{563BCE0C-2453-4968-823D-ADB1870E9833}" srcOrd="2" destOrd="0" parTransId="{4BCD35DD-399A-4DF3-96B8-847CF4616AC6}" sibTransId="{4D821B68-19D6-4ECF-AC2D-198249F0ACB2}"/>
    <dgm:cxn modelId="{0E6D6767-A260-4150-B4D2-CBE8F7A22509}" type="presOf" srcId="{A4083E4A-38D0-4E52-A3F3-E2C0B4407425}" destId="{606891E0-7C1F-4895-AF92-962199E32D81}" srcOrd="0" destOrd="0" presId="urn:microsoft.com/office/officeart/2005/8/layout/cycle3"/>
    <dgm:cxn modelId="{BC03DDF1-423D-4998-88F0-542D78A3B57A}" srcId="{B21D0BFF-7908-48B6-B706-5A35578F3BF7}" destId="{FCB69046-ED34-4CBA-A55E-763F3CE719DD}" srcOrd="1" destOrd="0" parTransId="{3FC95884-9D41-4D93-ABCD-5824055363CC}" sibTransId="{090A5AD3-925F-47A6-921A-980DA694D47B}"/>
    <dgm:cxn modelId="{FE4D9481-C8C4-4E31-B876-F80583FDE284}" srcId="{B21D0BFF-7908-48B6-B706-5A35578F3BF7}" destId="{A4083E4A-38D0-4E52-A3F3-E2C0B4407425}" srcOrd="0" destOrd="0" parTransId="{D764E5E9-52B1-45D1-B13F-F40E327769C0}" sibTransId="{1CC2D8EC-9E83-46B4-9524-AAACCA74A73D}"/>
    <dgm:cxn modelId="{D45A2DBC-686A-47F1-A58E-BFF8C032DF3B}" type="presOf" srcId="{FCB69046-ED34-4CBA-A55E-763F3CE719DD}" destId="{2184FC65-56A3-4BEA-AEB0-9606D2821192}" srcOrd="0" destOrd="0" presId="urn:microsoft.com/office/officeart/2005/8/layout/cycle3"/>
    <dgm:cxn modelId="{AB43EB2C-D781-474B-AC11-CA77D5B6222D}" srcId="{B21D0BFF-7908-48B6-B706-5A35578F3BF7}" destId="{16CA63BB-402E-4B3E-955A-9F77709ACF72}" srcOrd="4" destOrd="0" parTransId="{303EC0F6-9FD1-40A9-932A-60CFDEB84FC0}" sibTransId="{0313AC42-D836-4E7F-AB70-408FBB2AACF6}"/>
    <dgm:cxn modelId="{788DAAE2-FE1B-495B-AA1C-145A5E122B8A}" type="presOf" srcId="{563BCE0C-2453-4968-823D-ADB1870E9833}" destId="{D1B1733D-DC56-4D0A-BB94-FCDA9A46F130}" srcOrd="0" destOrd="0" presId="urn:microsoft.com/office/officeart/2005/8/layout/cycle3"/>
    <dgm:cxn modelId="{41D7B2BC-5F21-4A61-B053-1E784383D9BB}" srcId="{B21D0BFF-7908-48B6-B706-5A35578F3BF7}" destId="{C284B88C-DDB3-4A8C-90A7-1EEA9AD5C4E2}" srcOrd="3" destOrd="0" parTransId="{5A8CDFB1-530C-4940-88C6-01EB12F9BB31}" sibTransId="{F9141BC5-A920-420C-8AA8-F59F2A4D3154}"/>
    <dgm:cxn modelId="{C087685A-E004-49B9-AD2B-62083F26CD0D}" type="presOf" srcId="{C284B88C-DDB3-4A8C-90A7-1EEA9AD5C4E2}" destId="{20099997-C670-424A-931C-C6A77495853C}" srcOrd="0" destOrd="0" presId="urn:microsoft.com/office/officeart/2005/8/layout/cycle3"/>
    <dgm:cxn modelId="{C9906FAC-9545-4864-85E8-796B35408CF7}" type="presParOf" srcId="{9CEF49C9-0905-441D-97DC-786CA5638FD5}" destId="{F8EA31B6-00B7-4761-BD15-CA0369F2EB94}" srcOrd="0" destOrd="0" presId="urn:microsoft.com/office/officeart/2005/8/layout/cycle3"/>
    <dgm:cxn modelId="{BD3FC572-D3B3-43EF-8043-9C11E861F08A}" type="presParOf" srcId="{F8EA31B6-00B7-4761-BD15-CA0369F2EB94}" destId="{606891E0-7C1F-4895-AF92-962199E32D81}" srcOrd="0" destOrd="0" presId="urn:microsoft.com/office/officeart/2005/8/layout/cycle3"/>
    <dgm:cxn modelId="{76C4BA28-BBD8-4AF3-B0D4-96B950F6DC13}" type="presParOf" srcId="{F8EA31B6-00B7-4761-BD15-CA0369F2EB94}" destId="{E79716FC-50E6-41FE-8D4C-9A9440659DE1}" srcOrd="1" destOrd="0" presId="urn:microsoft.com/office/officeart/2005/8/layout/cycle3"/>
    <dgm:cxn modelId="{16248999-765F-497C-B07D-334B54418336}" type="presParOf" srcId="{F8EA31B6-00B7-4761-BD15-CA0369F2EB94}" destId="{2184FC65-56A3-4BEA-AEB0-9606D2821192}" srcOrd="2" destOrd="0" presId="urn:microsoft.com/office/officeart/2005/8/layout/cycle3"/>
    <dgm:cxn modelId="{89E0C2AA-85A0-4287-A791-17E732EB8D11}" type="presParOf" srcId="{F8EA31B6-00B7-4761-BD15-CA0369F2EB94}" destId="{D1B1733D-DC56-4D0A-BB94-FCDA9A46F130}" srcOrd="3" destOrd="0" presId="urn:microsoft.com/office/officeart/2005/8/layout/cycle3"/>
    <dgm:cxn modelId="{A7964AD9-4BE3-494E-914E-E81B7C0B6228}" type="presParOf" srcId="{F8EA31B6-00B7-4761-BD15-CA0369F2EB94}" destId="{20099997-C670-424A-931C-C6A77495853C}" srcOrd="4" destOrd="0" presId="urn:microsoft.com/office/officeart/2005/8/layout/cycle3"/>
    <dgm:cxn modelId="{A39F1674-34DF-4F79-9251-71DBF07FE044}" type="presParOf" srcId="{F8EA31B6-00B7-4761-BD15-CA0369F2EB94}" destId="{1DEA7A27-2165-466F-80F9-73C16467147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A5187-8D95-4314-8736-B76CC3ABEB8A}">
      <dsp:nvSpPr>
        <dsp:cNvPr id="0" name=""/>
        <dsp:cNvSpPr/>
      </dsp:nvSpPr>
      <dsp:spPr>
        <a:xfrm>
          <a:off x="1624623" y="-34540"/>
          <a:ext cx="4078561" cy="4078561"/>
        </a:xfrm>
        <a:prstGeom prst="circularArrow">
          <a:avLst>
            <a:gd name="adj1" fmla="val 5544"/>
            <a:gd name="adj2" fmla="val 330680"/>
            <a:gd name="adj3" fmla="val 14649527"/>
            <a:gd name="adj4" fmla="val 16874078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22310-A6A3-4092-B39F-7DDF8304D5F9}">
      <dsp:nvSpPr>
        <dsp:cNvPr id="0" name=""/>
        <dsp:cNvSpPr/>
      </dsp:nvSpPr>
      <dsp:spPr>
        <a:xfrm>
          <a:off x="3089629" y="2356"/>
          <a:ext cx="1148548" cy="5742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>
              <a:solidFill>
                <a:schemeClr val="tx1"/>
              </a:solidFill>
            </a:rPr>
            <a:t>ACV</a:t>
          </a:r>
          <a:endParaRPr lang="es-CO" sz="1100" b="1" kern="1200">
            <a:solidFill>
              <a:schemeClr val="tx1"/>
            </a:solidFill>
          </a:endParaRPr>
        </a:p>
      </dsp:txBody>
      <dsp:txXfrm>
        <a:off x="3117663" y="30390"/>
        <a:ext cx="1092480" cy="518206"/>
      </dsp:txXfrm>
    </dsp:sp>
    <dsp:sp modelId="{5A59093A-9F5B-43D9-A4D6-0F5756F7E586}">
      <dsp:nvSpPr>
        <dsp:cNvPr id="0" name=""/>
        <dsp:cNvSpPr/>
      </dsp:nvSpPr>
      <dsp:spPr>
        <a:xfrm>
          <a:off x="4319471" y="511773"/>
          <a:ext cx="1148548" cy="574274"/>
        </a:xfrm>
        <a:prstGeom prst="round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>
              <a:solidFill>
                <a:schemeClr val="tx1"/>
              </a:solidFill>
            </a:rPr>
            <a:t>Ataque cerebrovascular</a:t>
          </a:r>
          <a:endParaRPr lang="es-CO" sz="1100" b="1" kern="1200">
            <a:solidFill>
              <a:schemeClr val="tx1"/>
            </a:solidFill>
          </a:endParaRPr>
        </a:p>
      </dsp:txBody>
      <dsp:txXfrm>
        <a:off x="4347505" y="539807"/>
        <a:ext cx="1092480" cy="518206"/>
      </dsp:txXfrm>
    </dsp:sp>
    <dsp:sp modelId="{AED362ED-CCF7-4BB7-BF02-11E24CAA4CBE}">
      <dsp:nvSpPr>
        <dsp:cNvPr id="0" name=""/>
        <dsp:cNvSpPr/>
      </dsp:nvSpPr>
      <dsp:spPr>
        <a:xfrm>
          <a:off x="4828888" y="1741614"/>
          <a:ext cx="1148548" cy="574274"/>
        </a:xfrm>
        <a:prstGeom prst="round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>
              <a:solidFill>
                <a:schemeClr val="tx1"/>
              </a:solidFill>
            </a:rPr>
            <a:t>Accidente cerebrovascular</a:t>
          </a:r>
          <a:endParaRPr lang="es-CO" sz="1100" b="1" kern="1200">
            <a:solidFill>
              <a:schemeClr val="tx1"/>
            </a:solidFill>
          </a:endParaRPr>
        </a:p>
      </dsp:txBody>
      <dsp:txXfrm>
        <a:off x="4856922" y="1769648"/>
        <a:ext cx="1092480" cy="518206"/>
      </dsp:txXfrm>
    </dsp:sp>
    <dsp:sp modelId="{6BED5A48-5D1C-4EC9-88F4-B885D1E4D5DD}">
      <dsp:nvSpPr>
        <dsp:cNvPr id="0" name=""/>
        <dsp:cNvSpPr/>
      </dsp:nvSpPr>
      <dsp:spPr>
        <a:xfrm>
          <a:off x="4319471" y="2971455"/>
          <a:ext cx="1148548" cy="574274"/>
        </a:xfrm>
        <a:prstGeom prst="round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>
              <a:solidFill>
                <a:schemeClr val="tx1"/>
              </a:solidFill>
            </a:rPr>
            <a:t>Derrame cerebral</a:t>
          </a:r>
          <a:endParaRPr lang="es-CO" sz="1100" b="1" kern="1200">
            <a:solidFill>
              <a:schemeClr val="tx1"/>
            </a:solidFill>
          </a:endParaRPr>
        </a:p>
      </dsp:txBody>
      <dsp:txXfrm>
        <a:off x="4347505" y="2999489"/>
        <a:ext cx="1092480" cy="518206"/>
      </dsp:txXfrm>
    </dsp:sp>
    <dsp:sp modelId="{4039E5D8-DE88-474B-9725-4B00AD67542C}">
      <dsp:nvSpPr>
        <dsp:cNvPr id="0" name=""/>
        <dsp:cNvSpPr/>
      </dsp:nvSpPr>
      <dsp:spPr>
        <a:xfrm>
          <a:off x="3089629" y="3480872"/>
          <a:ext cx="1148548" cy="574274"/>
        </a:xfrm>
        <a:prstGeom prst="round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>
              <a:solidFill>
                <a:schemeClr val="tx1"/>
              </a:solidFill>
            </a:rPr>
            <a:t>Trombosis cerebral</a:t>
          </a:r>
          <a:endParaRPr lang="es-CO" sz="1100" b="1" kern="1200" dirty="0">
            <a:solidFill>
              <a:schemeClr val="tx1"/>
            </a:solidFill>
          </a:endParaRPr>
        </a:p>
      </dsp:txBody>
      <dsp:txXfrm>
        <a:off x="3117663" y="3508906"/>
        <a:ext cx="1092480" cy="518206"/>
      </dsp:txXfrm>
    </dsp:sp>
    <dsp:sp modelId="{363D986D-4850-430B-B234-2EE0538FD239}">
      <dsp:nvSpPr>
        <dsp:cNvPr id="0" name=""/>
        <dsp:cNvSpPr/>
      </dsp:nvSpPr>
      <dsp:spPr>
        <a:xfrm>
          <a:off x="1859788" y="2971455"/>
          <a:ext cx="1148548" cy="574274"/>
        </a:xfrm>
        <a:prstGeom prst="round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>
              <a:solidFill>
                <a:schemeClr val="tx1"/>
              </a:solidFill>
            </a:rPr>
            <a:t>Infarto cerebral</a:t>
          </a:r>
          <a:endParaRPr lang="es-CO" sz="1100" b="1" kern="1200">
            <a:solidFill>
              <a:schemeClr val="tx1"/>
            </a:solidFill>
          </a:endParaRPr>
        </a:p>
      </dsp:txBody>
      <dsp:txXfrm>
        <a:off x="1887822" y="2999489"/>
        <a:ext cx="1092480" cy="518206"/>
      </dsp:txXfrm>
    </dsp:sp>
    <dsp:sp modelId="{148E7668-2CFC-47FE-A418-AF959F21F146}">
      <dsp:nvSpPr>
        <dsp:cNvPr id="0" name=""/>
        <dsp:cNvSpPr/>
      </dsp:nvSpPr>
      <dsp:spPr>
        <a:xfrm>
          <a:off x="1350371" y="1741614"/>
          <a:ext cx="1148548" cy="574274"/>
        </a:xfrm>
        <a:prstGeom prst="round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b="1" kern="1200">
              <a:solidFill>
                <a:schemeClr val="tx1"/>
              </a:solidFill>
            </a:rPr>
            <a:t>Ictus</a:t>
          </a:r>
        </a:p>
      </dsp:txBody>
      <dsp:txXfrm>
        <a:off x="1378405" y="1769648"/>
        <a:ext cx="1092480" cy="518206"/>
      </dsp:txXfrm>
    </dsp:sp>
    <dsp:sp modelId="{8F0C4E84-BA82-443C-BEAA-C2302C34451A}">
      <dsp:nvSpPr>
        <dsp:cNvPr id="0" name=""/>
        <dsp:cNvSpPr/>
      </dsp:nvSpPr>
      <dsp:spPr>
        <a:xfrm>
          <a:off x="1859788" y="511773"/>
          <a:ext cx="1148548" cy="574274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b="1" kern="1200">
              <a:solidFill>
                <a:schemeClr val="tx1"/>
              </a:solidFill>
            </a:rPr>
            <a:t>Stroke</a:t>
          </a:r>
        </a:p>
      </dsp:txBody>
      <dsp:txXfrm>
        <a:off x="1887822" y="539807"/>
        <a:ext cx="1092480" cy="518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46D2CE-1B32-4F66-8554-FBEF4C6FB552}">
      <dsp:nvSpPr>
        <dsp:cNvPr id="0" name=""/>
        <dsp:cNvSpPr/>
      </dsp:nvSpPr>
      <dsp:spPr>
        <a:xfrm>
          <a:off x="430909" y="0"/>
          <a:ext cx="1450415" cy="8702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>
              <a:latin typeface="Arial Narrow"/>
              <a:ea typeface="+mj-ea"/>
              <a:cs typeface="Arial"/>
            </a:rPr>
            <a:t>EDAD</a:t>
          </a:r>
          <a:endParaRPr lang="es-ES" sz="2500" kern="1200" dirty="0">
            <a:latin typeface="Arial Narrow"/>
            <a:ea typeface="+mj-ea"/>
            <a:cs typeface="Arial"/>
          </a:endParaRPr>
        </a:p>
      </dsp:txBody>
      <dsp:txXfrm>
        <a:off x="430909" y="0"/>
        <a:ext cx="1450415" cy="870249"/>
      </dsp:txXfrm>
    </dsp:sp>
    <dsp:sp modelId="{BB7C9E04-DEA7-4AC6-9B01-EA679205A0E1}">
      <dsp:nvSpPr>
        <dsp:cNvPr id="0" name=""/>
        <dsp:cNvSpPr/>
      </dsp:nvSpPr>
      <dsp:spPr>
        <a:xfrm>
          <a:off x="2058116" y="116"/>
          <a:ext cx="1450415" cy="870249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kern="1200" dirty="0"/>
            <a:t>SEXO</a:t>
          </a:r>
        </a:p>
      </dsp:txBody>
      <dsp:txXfrm>
        <a:off x="2058116" y="116"/>
        <a:ext cx="1450415" cy="870249"/>
      </dsp:txXfrm>
    </dsp:sp>
    <dsp:sp modelId="{2ED9053F-E9B8-473B-96BB-88D6D12D8E08}">
      <dsp:nvSpPr>
        <dsp:cNvPr id="0" name=""/>
        <dsp:cNvSpPr/>
      </dsp:nvSpPr>
      <dsp:spPr>
        <a:xfrm>
          <a:off x="462659" y="1015407"/>
          <a:ext cx="1450415" cy="870249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kern="1200" dirty="0"/>
            <a:t>ETNIA</a:t>
          </a:r>
        </a:p>
      </dsp:txBody>
      <dsp:txXfrm>
        <a:off x="462659" y="1015407"/>
        <a:ext cx="1450415" cy="870249"/>
      </dsp:txXfrm>
    </dsp:sp>
    <dsp:sp modelId="{5A0E286D-980F-4A25-B1F4-CF70822E5EDE}">
      <dsp:nvSpPr>
        <dsp:cNvPr id="0" name=""/>
        <dsp:cNvSpPr/>
      </dsp:nvSpPr>
      <dsp:spPr>
        <a:xfrm>
          <a:off x="2058116" y="1015407"/>
          <a:ext cx="1450415" cy="870249"/>
        </a:xfrm>
        <a:prstGeom prst="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/>
            <a:t>HERENCIA</a:t>
          </a:r>
        </a:p>
      </dsp:txBody>
      <dsp:txXfrm>
        <a:off x="2058116" y="1015407"/>
        <a:ext cx="1450415" cy="870249"/>
      </dsp:txXfrm>
    </dsp:sp>
    <dsp:sp modelId="{B05D516A-3DE3-437B-B365-DB212887DCB0}">
      <dsp:nvSpPr>
        <dsp:cNvPr id="0" name=""/>
        <dsp:cNvSpPr/>
      </dsp:nvSpPr>
      <dsp:spPr>
        <a:xfrm>
          <a:off x="931005" y="2030698"/>
          <a:ext cx="2109180" cy="99373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 Narrow"/>
              <a:ea typeface="+mj-ea"/>
              <a:cs typeface="Arial"/>
            </a:rPr>
            <a:t>Antecedentes previos de enfermedades cardiacas o  cerebrales</a:t>
          </a:r>
          <a:endParaRPr lang="es-CO" sz="1600" kern="1200" dirty="0"/>
        </a:p>
      </dsp:txBody>
      <dsp:txXfrm>
        <a:off x="931005" y="2030698"/>
        <a:ext cx="2109180" cy="9937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BFC4E-C004-4D1E-AF76-CC26E5A68E0E}">
      <dsp:nvSpPr>
        <dsp:cNvPr id="0" name=""/>
        <dsp:cNvSpPr/>
      </dsp:nvSpPr>
      <dsp:spPr>
        <a:xfrm>
          <a:off x="0" y="113614"/>
          <a:ext cx="1869885" cy="11219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>
              <a:solidFill>
                <a:schemeClr val="tx1"/>
              </a:solidFill>
            </a:rPr>
            <a:t>Sedentarismo</a:t>
          </a:r>
        </a:p>
      </dsp:txBody>
      <dsp:txXfrm>
        <a:off x="0" y="113614"/>
        <a:ext cx="1869885" cy="1121931"/>
      </dsp:txXfrm>
    </dsp:sp>
    <dsp:sp modelId="{2DC9D09A-E050-449D-8408-181AB5728F2F}">
      <dsp:nvSpPr>
        <dsp:cNvPr id="0" name=""/>
        <dsp:cNvSpPr/>
      </dsp:nvSpPr>
      <dsp:spPr>
        <a:xfrm>
          <a:off x="2056874" y="113614"/>
          <a:ext cx="1869885" cy="11219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>
              <a:solidFill>
                <a:schemeClr val="tx1"/>
              </a:solidFill>
            </a:rPr>
            <a:t>Diabetes</a:t>
          </a:r>
        </a:p>
      </dsp:txBody>
      <dsp:txXfrm>
        <a:off x="2056874" y="113614"/>
        <a:ext cx="1869885" cy="1121931"/>
      </dsp:txXfrm>
    </dsp:sp>
    <dsp:sp modelId="{EC818E1E-2AB8-4233-89EF-E377FEB8A3A4}">
      <dsp:nvSpPr>
        <dsp:cNvPr id="0" name=""/>
        <dsp:cNvSpPr/>
      </dsp:nvSpPr>
      <dsp:spPr>
        <a:xfrm>
          <a:off x="4113748" y="113614"/>
          <a:ext cx="1869885" cy="11219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>
              <a:solidFill>
                <a:schemeClr val="tx1"/>
              </a:solidFill>
            </a:rPr>
            <a:t>Obesidad</a:t>
          </a:r>
        </a:p>
      </dsp:txBody>
      <dsp:txXfrm>
        <a:off x="4113748" y="113614"/>
        <a:ext cx="1869885" cy="1121931"/>
      </dsp:txXfrm>
    </dsp:sp>
    <dsp:sp modelId="{64309E74-1318-4117-B6E2-649C22488856}">
      <dsp:nvSpPr>
        <dsp:cNvPr id="0" name=""/>
        <dsp:cNvSpPr/>
      </dsp:nvSpPr>
      <dsp:spPr>
        <a:xfrm>
          <a:off x="1028437" y="1422534"/>
          <a:ext cx="1869885" cy="11219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>
              <a:solidFill>
                <a:schemeClr val="tx1"/>
              </a:solidFill>
            </a:rPr>
            <a:t>Hábitos Tóxicos (consumo de drogas y alcohol)</a:t>
          </a:r>
        </a:p>
      </dsp:txBody>
      <dsp:txXfrm>
        <a:off x="1028437" y="1422534"/>
        <a:ext cx="1869885" cy="1121931"/>
      </dsp:txXfrm>
    </dsp:sp>
    <dsp:sp modelId="{38D97DD0-F1C1-4BF0-B997-C87DAF908589}">
      <dsp:nvSpPr>
        <dsp:cNvPr id="0" name=""/>
        <dsp:cNvSpPr/>
      </dsp:nvSpPr>
      <dsp:spPr>
        <a:xfrm>
          <a:off x="3085311" y="1422534"/>
          <a:ext cx="1869885" cy="11219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>
              <a:solidFill>
                <a:schemeClr val="tx1"/>
              </a:solidFill>
            </a:rPr>
            <a:t>Tabaquismo </a:t>
          </a:r>
        </a:p>
      </dsp:txBody>
      <dsp:txXfrm>
        <a:off x="3085311" y="1422534"/>
        <a:ext cx="1869885" cy="11219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741C3-A46B-6749-80B9-34F433935532}" type="datetimeFigureOut">
              <a:rPr lang="x-none" smtClean="0"/>
              <a:t>21/04/2023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AED5-F571-9D42-87B7-2C8E6767E9DB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972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56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423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54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71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5779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2213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57529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2265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4829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8067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93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9086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6343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0316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88938D7F-A40C-4E5D-8CAA-C5B6B3D174E3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3F298C1A-123C-4E2F-B73C-EA7DC0023E4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0873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8668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1437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7696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669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7646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7798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045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9560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8836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6917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643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85AAB32-4DF2-4BB0-B835-6A7F550E0BE4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75414C64-57E6-4A63-AAE0-EAC0FE4A78B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9968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573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3482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1647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374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648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904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4826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879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1060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8966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25396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4585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2437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1759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0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0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7010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2503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786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79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79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12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7406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0377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5927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3429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02639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7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3219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841772"/>
            <a:ext cx="58293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5687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6364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2816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372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5138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8282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2383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1971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15646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2662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2436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2640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2701926"/>
            <a:ext cx="51435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2437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1759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1282701"/>
            <a:ext cx="5915025" cy="213995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3441701"/>
            <a:ext cx="5915025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701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12494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7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1370013"/>
            <a:ext cx="2900363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25037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680" y="1260475"/>
            <a:ext cx="2901553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680" y="1879600"/>
            <a:ext cx="2901553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5841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5841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7864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74068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0377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80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80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5927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80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80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34291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488" y="274639"/>
            <a:ext cx="5915025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02639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8" y="274639"/>
            <a:ext cx="1478756" cy="4357687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9" y="274639"/>
            <a:ext cx="4321969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321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203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679" y="342900"/>
            <a:ext cx="2212181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841" y="741364"/>
            <a:ext cx="3471863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679" y="1543050"/>
            <a:ext cx="2212181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71488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21/04/2023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2271713" y="4767264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843463" y="4767264"/>
            <a:ext cx="1543050" cy="274637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81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6856476" cy="5143500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-7706" y="-20549"/>
            <a:ext cx="6927350" cy="5270643"/>
          </a:xfrm>
          <a:prstGeom prst="rect">
            <a:avLst/>
          </a:prstGeom>
          <a:solidFill>
            <a:srgbClr val="A9D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1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F2BF86-D5D4-5C4C-B6A4-58E33C54BB8E}"/>
              </a:ext>
            </a:extLst>
          </p:cNvPr>
          <p:cNvSpPr/>
          <p:nvPr userDrawn="1"/>
        </p:nvSpPr>
        <p:spPr>
          <a:xfrm>
            <a:off x="5440468" y="1602812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DED8E0A-F644-4779-9B27-A6976548CD5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00322" y="4756634"/>
            <a:ext cx="1014210" cy="29832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76E74309-9281-4265-97C8-C82842B5C82C}"/>
              </a:ext>
            </a:extLst>
          </p:cNvPr>
          <p:cNvSpPr/>
          <p:nvPr userDrawn="1"/>
        </p:nvSpPr>
        <p:spPr>
          <a:xfrm rot="-10800000">
            <a:off x="-7707" y="-20549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</p:spTree>
    <p:extLst>
      <p:ext uri="{BB962C8B-B14F-4D97-AF65-F5344CB8AC3E}">
        <p14:creationId xmlns:p14="http://schemas.microsoft.com/office/powerpoint/2010/main" val="21692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68564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0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9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F2BF86-D5D4-5C4C-B6A4-58E33C54BB8E}"/>
              </a:ext>
            </a:extLst>
          </p:cNvPr>
          <p:cNvSpPr/>
          <p:nvPr userDrawn="1"/>
        </p:nvSpPr>
        <p:spPr>
          <a:xfrm>
            <a:off x="5440468" y="1602812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DED8E0A-F644-4779-9B27-A6976548CD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800322" y="4756634"/>
            <a:ext cx="1014210" cy="29832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76E74309-9281-4265-97C8-C82842B5C82C}"/>
              </a:ext>
            </a:extLst>
          </p:cNvPr>
          <p:cNvSpPr/>
          <p:nvPr userDrawn="1"/>
        </p:nvSpPr>
        <p:spPr>
          <a:xfrm rot="-10800000">
            <a:off x="-7707" y="-20549"/>
            <a:ext cx="1479176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</p:spTree>
    <p:extLst>
      <p:ext uri="{BB962C8B-B14F-4D97-AF65-F5344CB8AC3E}">
        <p14:creationId xmlns:p14="http://schemas.microsoft.com/office/powerpoint/2010/main" val="285801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F2BF86-D5D4-5C4C-B6A4-58E33C54BB8E}"/>
              </a:ext>
            </a:extLst>
          </p:cNvPr>
          <p:cNvSpPr/>
          <p:nvPr userDrawn="1"/>
        </p:nvSpPr>
        <p:spPr>
          <a:xfrm>
            <a:off x="6077218" y="3145866"/>
            <a:ext cx="780782" cy="1997634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76E74309-9281-4265-97C8-C82842B5C82C}"/>
              </a:ext>
            </a:extLst>
          </p:cNvPr>
          <p:cNvSpPr/>
          <p:nvPr userDrawn="1"/>
        </p:nvSpPr>
        <p:spPr>
          <a:xfrm rot="-10800000">
            <a:off x="-7706" y="-20549"/>
            <a:ext cx="393469" cy="1493749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39174ED-CA50-4967-BC7F-46A8A4920D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67463" y="4406781"/>
            <a:ext cx="414582" cy="6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2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10F2BF86-D5D4-5C4C-B6A4-58E33C54BB8E}"/>
              </a:ext>
            </a:extLst>
          </p:cNvPr>
          <p:cNvSpPr/>
          <p:nvPr userDrawn="1"/>
        </p:nvSpPr>
        <p:spPr>
          <a:xfrm>
            <a:off x="6077218" y="3145866"/>
            <a:ext cx="780782" cy="1997634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76E74309-9281-4265-97C8-C82842B5C82C}"/>
              </a:ext>
            </a:extLst>
          </p:cNvPr>
          <p:cNvSpPr/>
          <p:nvPr userDrawn="1"/>
        </p:nvSpPr>
        <p:spPr>
          <a:xfrm rot="-10800000">
            <a:off x="-7706" y="-20549"/>
            <a:ext cx="393469" cy="1493749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39174ED-CA50-4967-BC7F-46A8A4920D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67463" y="4406781"/>
            <a:ext cx="414582" cy="6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0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F2BF86-D5D4-5C4C-B6A4-58E33C54BB8E}"/>
              </a:ext>
            </a:extLst>
          </p:cNvPr>
          <p:cNvSpPr/>
          <p:nvPr userDrawn="1"/>
        </p:nvSpPr>
        <p:spPr>
          <a:xfrm>
            <a:off x="6077218" y="3145866"/>
            <a:ext cx="780782" cy="1997634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76E74309-9281-4265-97C8-C82842B5C82C}"/>
              </a:ext>
            </a:extLst>
          </p:cNvPr>
          <p:cNvSpPr/>
          <p:nvPr userDrawn="1"/>
        </p:nvSpPr>
        <p:spPr>
          <a:xfrm rot="10800000">
            <a:off x="-7706" y="-20548"/>
            <a:ext cx="393469" cy="1493749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39174ED-CA50-4967-BC7F-46A8A4920D3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367463" y="4406781"/>
            <a:ext cx="414582" cy="6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2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app.goo.gl/yZGurNZnD7fhgtxo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244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0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EC086F16-10EA-478A-B8C9-68C96875D917}"/>
              </a:ext>
            </a:extLst>
          </p:cNvPr>
          <p:cNvSpPr txBox="1">
            <a:spLocks noChangeArrowheads="1"/>
          </p:cNvSpPr>
          <p:nvPr/>
        </p:nvSpPr>
        <p:spPr>
          <a:xfrm>
            <a:off x="596927" y="292293"/>
            <a:ext cx="5664145" cy="588507"/>
          </a:xfrm>
          <a:prstGeom prst="rect">
            <a:avLst/>
          </a:prstGeom>
          <a:noFill/>
        </p:spPr>
        <p:txBody>
          <a:bodyPr lIns="68580" tIns="34290" rIns="68580" bIns="3429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750"/>
              </a:spcBef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0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Factores de riesgo </a:t>
            </a:r>
            <a:r>
              <a:rPr lang="es-ES" altLang="es-CO" sz="3000" b="1" dirty="0">
                <a:solidFill>
                  <a:srgbClr val="0070C0"/>
                </a:solidFill>
                <a:latin typeface="Arial"/>
                <a:ea typeface="+mn-ea"/>
                <a:cs typeface="Arial"/>
              </a:rPr>
              <a:t>modificables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A97B033-31AC-47EC-BFBF-817E5697F475}"/>
              </a:ext>
            </a:extLst>
          </p:cNvPr>
          <p:cNvSpPr>
            <a:spLocks/>
          </p:cNvSpPr>
          <p:nvPr/>
        </p:nvSpPr>
        <p:spPr bwMode="auto">
          <a:xfrm>
            <a:off x="358407" y="4093333"/>
            <a:ext cx="6141184" cy="56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t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es-ES_tradnl" altLang="es-CO" sz="2250" kern="0" dirty="0">
                <a:solidFill>
                  <a:srgbClr val="0070C0"/>
                </a:solidFill>
                <a:latin typeface="Arial Narrow"/>
                <a:ea typeface="+mj-ea"/>
                <a:cs typeface="Arial"/>
              </a:rPr>
              <a:t>“</a:t>
            </a:r>
            <a:r>
              <a:rPr lang="es-ES_tradnl" altLang="es-CO" sz="2250" b="1" u="sng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Recomendación</a:t>
            </a:r>
            <a:r>
              <a:rPr lang="es-ES_tradnl" altLang="es-CO" sz="225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: </a:t>
            </a:r>
          </a:p>
          <a:p>
            <a:pPr marL="0" indent="0" algn="ctr">
              <a:buNone/>
            </a:pPr>
            <a:r>
              <a:rPr lang="es-ES_tradnl" altLang="es-CO" sz="2250" b="1" kern="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Narrow"/>
                <a:ea typeface="+mj-ea"/>
                <a:cs typeface="Arial"/>
              </a:rPr>
              <a:t>Consulta médica periódica</a:t>
            </a:r>
            <a:r>
              <a:rPr lang="es-ES_tradnl" altLang="es-CO" sz="2250" kern="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Narrow"/>
                <a:ea typeface="+mj-ea"/>
                <a:cs typeface="Arial"/>
              </a:rPr>
              <a:t>”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7183758"/>
              </p:ext>
            </p:extLst>
          </p:nvPr>
        </p:nvGraphicFramePr>
        <p:xfrm>
          <a:off x="437182" y="1342176"/>
          <a:ext cx="5983634" cy="265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029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75101" y="1146970"/>
            <a:ext cx="8020022" cy="398351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/>
          </a:p>
          <a:p>
            <a:endParaRPr lang="es-CO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576" r="1932"/>
          <a:stretch/>
        </p:blipFill>
        <p:spPr>
          <a:xfrm>
            <a:off x="133350" y="1780057"/>
            <a:ext cx="6591300" cy="2433927"/>
          </a:xfrm>
          <a:prstGeom prst="roundRect">
            <a:avLst>
              <a:gd name="adj" fmla="val 50000"/>
            </a:avLst>
          </a:prstGeom>
        </p:spPr>
      </p:pic>
      <p:sp>
        <p:nvSpPr>
          <p:cNvPr id="11" name="TextBox 5"/>
          <p:cNvSpPr txBox="1"/>
          <p:nvPr/>
        </p:nvSpPr>
        <p:spPr>
          <a:xfrm>
            <a:off x="810009" y="4629034"/>
            <a:ext cx="5237981" cy="441342"/>
          </a:xfrm>
          <a:prstGeom prst="rect">
            <a:avLst/>
          </a:prstGeom>
          <a:noFill/>
        </p:spPr>
        <p:txBody>
          <a:bodyPr wrap="square" lIns="71312" tIns="35657" rIns="71312" bIns="35657" rtlCol="0">
            <a:spAutoFit/>
          </a:bodyPr>
          <a:lstStyle/>
          <a:p>
            <a:r>
              <a:rPr lang="es-CO" sz="800" dirty="0"/>
              <a:t>Fuentes:</a:t>
            </a:r>
          </a:p>
          <a:p>
            <a:r>
              <a:rPr lang="es-CO" sz="800" dirty="0"/>
              <a:t>1. Campaña de la Organización Mundial de la Salud. http://www.world-stroke.org/advocacy/world-stroke-campaign </a:t>
            </a:r>
          </a:p>
          <a:p>
            <a:r>
              <a:rPr lang="es-CO" sz="800" dirty="0"/>
              <a:t>2. </a:t>
            </a:r>
            <a:r>
              <a:rPr lang="es-CO" sz="800" dirty="0" err="1"/>
              <a:t>MacKay</a:t>
            </a:r>
            <a:r>
              <a:rPr lang="es-CO" sz="800" dirty="0"/>
              <a:t> J, Mensah G. WHO, 2004. http://www.who.int/cardiovascular_diseases/resources/atlas/en/# </a:t>
            </a:r>
          </a:p>
        </p:txBody>
      </p:sp>
      <p:sp>
        <p:nvSpPr>
          <p:cNvPr id="12" name="Rectangle 4"/>
          <p:cNvSpPr/>
          <p:nvPr/>
        </p:nvSpPr>
        <p:spPr>
          <a:xfrm>
            <a:off x="1185065" y="577192"/>
            <a:ext cx="4487868" cy="995340"/>
          </a:xfrm>
          <a:prstGeom prst="rect">
            <a:avLst/>
          </a:prstGeom>
          <a:solidFill>
            <a:srgbClr val="FFC000"/>
          </a:solidFill>
        </p:spPr>
        <p:txBody>
          <a:bodyPr wrap="square" lIns="71312" tIns="35657" rIns="71312" bIns="35657">
            <a:spAutoFit/>
          </a:bodyPr>
          <a:lstStyle/>
          <a:p>
            <a:pPr algn="ctr"/>
            <a:r>
              <a:rPr lang="es-CO" sz="2000" dirty="0"/>
              <a:t>EL ACV PUEDE AFECTAR </a:t>
            </a:r>
          </a:p>
          <a:p>
            <a:pPr algn="ctr"/>
            <a:r>
              <a:rPr lang="es-CO" sz="2000" b="1" dirty="0"/>
              <a:t>A CUALQUIER PERSONA </a:t>
            </a:r>
          </a:p>
          <a:p>
            <a:pPr algn="ctr"/>
            <a:r>
              <a:rPr lang="es-CO" sz="2000" b="1" dirty="0"/>
              <a:t>EN CUALQUIER MOMENTO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5596360E-3575-4EF8-8700-BC8119018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6" b="26399"/>
          <a:stretch/>
        </p:blipFill>
        <p:spPr bwMode="auto">
          <a:xfrm>
            <a:off x="3003935" y="4084350"/>
            <a:ext cx="805680" cy="39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3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784741" y="817424"/>
            <a:ext cx="24424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kern="0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identificar un ACV?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BA2EF33-EC8E-41D6-A25C-1470179BA019}"/>
              </a:ext>
            </a:extLst>
          </p:cNvPr>
          <p:cNvSpPr txBox="1">
            <a:spLocks noChangeArrowheads="1"/>
          </p:cNvSpPr>
          <p:nvPr/>
        </p:nvSpPr>
        <p:spPr>
          <a:xfrm>
            <a:off x="523213" y="3591705"/>
            <a:ext cx="5890462" cy="1133475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altLang="es-CO" sz="30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Estrategias de manejo rápido CORRE, ACV - FAST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222C2C82-1939-4218-AFDE-AB273ADEF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741" y="2680247"/>
            <a:ext cx="2593294" cy="62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s-ES" altLang="es-CO" sz="2250" dirty="0">
                <a:solidFill>
                  <a:srgbClr val="0070C0"/>
                </a:solidFill>
                <a:latin typeface="Arial"/>
                <a:cs typeface="Arial"/>
              </a:rPr>
              <a:t>Síntomas y signos de </a:t>
            </a:r>
            <a:r>
              <a:rPr lang="es-ES" altLang="es-CO" sz="2250" b="1" dirty="0">
                <a:solidFill>
                  <a:srgbClr val="0070C0"/>
                </a:solidFill>
                <a:latin typeface="Arial"/>
                <a:cs typeface="Arial"/>
              </a:rPr>
              <a:t>inicio súbito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45" y="560436"/>
            <a:ext cx="2654955" cy="265495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94003" y="2894346"/>
            <a:ext cx="24744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00" dirty="0"/>
              <a:t>https://frikicorner.es/WebRoot/Store24/Shops/bbe70740-ba68-4af0-bb82-8dc73ea3b390/5723/2044/1344/169B/7A97/0A48/355B/8434/11426200-5934480163329149.jpg</a:t>
            </a:r>
          </a:p>
        </p:txBody>
      </p:sp>
    </p:spTree>
    <p:extLst>
      <p:ext uri="{BB962C8B-B14F-4D97-AF65-F5344CB8AC3E}">
        <p14:creationId xmlns:p14="http://schemas.microsoft.com/office/powerpoint/2010/main" val="15022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V Congresista Fernando Castro">
            <a:hlinkClick r:id="" action="ppaction://media"/>
            <a:extLst>
              <a:ext uri="{FF2B5EF4-FFF2-40B4-BE49-F238E27FC236}">
                <a16:creationId xmlns:a16="http://schemas.microsoft.com/office/drawing/2014/main" xmlns="" id="{1A48317B-4CB9-4A4E-9A5F-E2E9568990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508" y="526653"/>
            <a:ext cx="5978984" cy="40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304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679" r="13668" b="89650"/>
          <a:stretch/>
        </p:blipFill>
        <p:spPr>
          <a:xfrm>
            <a:off x="1085850" y="827183"/>
            <a:ext cx="4686300" cy="398367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222C2C82-1939-4218-AFDE-AB273ADEF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304" y="351544"/>
            <a:ext cx="4934706" cy="3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s-ES" altLang="es-CO" sz="2250" b="1" dirty="0">
                <a:solidFill>
                  <a:srgbClr val="0070C0"/>
                </a:solidFill>
                <a:latin typeface="Arial"/>
                <a:cs typeface="Arial"/>
              </a:rPr>
              <a:t>Síntomas y signos de </a:t>
            </a:r>
            <a:r>
              <a:rPr lang="es-ES" altLang="es-CO" sz="2250" b="1" u="sng" dirty="0">
                <a:solidFill>
                  <a:srgbClr val="0070C0"/>
                </a:solidFill>
                <a:latin typeface="Arial"/>
                <a:cs typeface="Arial"/>
              </a:rPr>
              <a:t>inicio súbito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8F9874E-E318-4E2E-9B12-4E5F0420C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0" r="3644" b="21416"/>
          <a:stretch/>
        </p:blipFill>
        <p:spPr>
          <a:xfrm>
            <a:off x="221914" y="1359461"/>
            <a:ext cx="6407486" cy="25971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8DC9879-C8BD-4FDF-BFE9-E1AFB0BD3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24" t="80589" r="29522" b="4114"/>
          <a:stretch/>
        </p:blipFill>
        <p:spPr>
          <a:xfrm>
            <a:off x="1304402" y="4093416"/>
            <a:ext cx="4249196" cy="8278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93A1B06-7CA7-4B5D-BC33-DF7F734F6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69" t="85465" r="-176" b="-145"/>
          <a:stretch/>
        </p:blipFill>
        <p:spPr>
          <a:xfrm>
            <a:off x="221914" y="4451349"/>
            <a:ext cx="850568" cy="43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A5EB5E0-B14D-C102-3DED-4BE8C95C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98" y="1401673"/>
            <a:ext cx="5854460" cy="2167785"/>
          </a:xfrm>
          <a:prstGeom prst="round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BECAD43-2676-07F1-8391-DBCC152DB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47" y="3800732"/>
            <a:ext cx="5248106" cy="65514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118A85D-910E-4C6F-A3C7-EDB70CBDA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6" b="26399"/>
          <a:stretch/>
        </p:blipFill>
        <p:spPr bwMode="auto">
          <a:xfrm>
            <a:off x="273231" y="4455874"/>
            <a:ext cx="818969" cy="3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891598" y="515257"/>
            <a:ext cx="5198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altLang="es-CO" sz="28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Estrategias de manejo rápido</a:t>
            </a:r>
            <a:endParaRPr lang="es-CO" sz="2800" b="1" kern="0" dirty="0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56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7BA2EF33-EC8E-41D6-A25C-1470179BA019}"/>
              </a:ext>
            </a:extLst>
          </p:cNvPr>
          <p:cNvSpPr txBox="1">
            <a:spLocks noChangeArrowheads="1"/>
          </p:cNvSpPr>
          <p:nvPr/>
        </p:nvSpPr>
        <p:spPr>
          <a:xfrm>
            <a:off x="483769" y="859062"/>
            <a:ext cx="5890462" cy="1133475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altLang="es-CO" sz="30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ACV - FAST</a:t>
            </a:r>
          </a:p>
        </p:txBody>
      </p:sp>
      <p:pic>
        <p:nvPicPr>
          <p:cNvPr id="4" name="Picture 2" descr="http://www.strokeassociation.org/idc/groups/stroke-public/@wcm/@hcm/@sta/documents/image/ucm_457055.jpg">
            <a:extLst>
              <a:ext uri="{FF2B5EF4-FFF2-40B4-BE49-F238E27FC236}">
                <a16:creationId xmlns:a16="http://schemas.microsoft.com/office/drawing/2014/main" xmlns="" id="{7EA7E911-C051-4EBB-8302-D73FF112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492250"/>
            <a:ext cx="6216650" cy="2644872"/>
          </a:xfrm>
          <a:prstGeom prst="roundRect">
            <a:avLst>
              <a:gd name="adj" fmla="val 74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0" r="3083" b="25124"/>
          <a:stretch/>
        </p:blipFill>
        <p:spPr>
          <a:xfrm>
            <a:off x="5092701" y="3416429"/>
            <a:ext cx="1203204" cy="3101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2AB46C1-2624-4356-ADFA-3928151A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0" r="3083" b="25124"/>
          <a:stretch/>
        </p:blipFill>
        <p:spPr>
          <a:xfrm rot="1438499">
            <a:off x="5566625" y="2056711"/>
            <a:ext cx="354607" cy="1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04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118A85D-910E-4C6F-A3C7-EDB70CBDA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6" b="26399"/>
          <a:stretch/>
        </p:blipFill>
        <p:spPr bwMode="auto">
          <a:xfrm>
            <a:off x="152750" y="4555124"/>
            <a:ext cx="856900" cy="4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INAL CORRE_V5 - Col_SIn Logo BI">
            <a:hlinkClick r:id="" action="ppaction://media"/>
            <a:extLst>
              <a:ext uri="{FF2B5EF4-FFF2-40B4-BE49-F238E27FC236}">
                <a16:creationId xmlns:a16="http://schemas.microsoft.com/office/drawing/2014/main" xmlns="" id="{899106A4-3E93-4792-9D72-EC249E751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444.0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129" y="879260"/>
            <a:ext cx="6017741" cy="338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xmlns="" id="{5D03E5F9-169B-4EC2-91CB-4DE925D72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295" y="1801012"/>
            <a:ext cx="2659704" cy="99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_tradnl" altLang="es-CO" sz="2000" b="1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Pida a la persona que: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s-ES_tradnl" altLang="es-CO" sz="20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Muestre sus dientes o sonría.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FA80550-9466-4680-B5A0-C2990C2A2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3" r="24036" b="20816"/>
          <a:stretch/>
        </p:blipFill>
        <p:spPr>
          <a:xfrm>
            <a:off x="3603160" y="1987039"/>
            <a:ext cx="2305369" cy="203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081E98C-7C45-4D84-A045-43F6C0F3CF96}"/>
              </a:ext>
            </a:extLst>
          </p:cNvPr>
          <p:cNvSpPr txBox="1"/>
          <p:nvPr/>
        </p:nvSpPr>
        <p:spPr>
          <a:xfrm>
            <a:off x="1823408" y="858923"/>
            <a:ext cx="3211183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000" b="1" dirty="0">
                <a:solidFill>
                  <a:srgbClr val="0070C0"/>
                </a:solidFill>
                <a:latin typeface="Arial"/>
                <a:cs typeface="Arial"/>
              </a:rPr>
              <a:t>Asimetría Facial</a:t>
            </a:r>
            <a:endParaRPr lang="es-ES" sz="30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AB7F4C6B-4A6A-4DD6-B16E-6242C12F6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295" y="2845957"/>
            <a:ext cx="2659704" cy="130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CO" sz="2000" b="1" kern="0" dirty="0">
                <a:solidFill>
                  <a:srgbClr val="0070C0"/>
                </a:solidFill>
                <a:latin typeface="Arial Narrow"/>
                <a:ea typeface="+mj-ea"/>
                <a:cs typeface="Arial"/>
              </a:rPr>
              <a:t>Anormal</a:t>
            </a:r>
          </a:p>
          <a:p>
            <a:pPr>
              <a:spcBef>
                <a:spcPct val="0"/>
              </a:spcBef>
              <a:buNone/>
            </a:pPr>
            <a:r>
              <a:rPr lang="es-ES" altLang="es-CO" sz="20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Un lado de la cara se mueve menos que el otro lado, o no se mueve.</a:t>
            </a:r>
          </a:p>
        </p:txBody>
      </p:sp>
    </p:spTree>
    <p:extLst>
      <p:ext uri="{BB962C8B-B14F-4D97-AF65-F5344CB8AC3E}">
        <p14:creationId xmlns:p14="http://schemas.microsoft.com/office/powerpoint/2010/main" val="37852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835F6507-0E36-48FB-A49A-993C2DDE8146}"/>
              </a:ext>
            </a:extLst>
          </p:cNvPr>
          <p:cNvSpPr txBox="1">
            <a:spLocks noChangeArrowheads="1"/>
          </p:cNvSpPr>
          <p:nvPr/>
        </p:nvSpPr>
        <p:spPr>
          <a:xfrm>
            <a:off x="3474721" y="1712059"/>
            <a:ext cx="2980788" cy="1297842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altLang="es-CO" sz="2000" b="1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Pida a la persona que: </a:t>
            </a:r>
            <a:endParaRPr lang="es-ES" altLang="es-CO" sz="2000" b="1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  <a:p>
            <a:pPr marL="0" indent="0">
              <a:buNone/>
            </a:pPr>
            <a:r>
              <a:rPr lang="es-ES_tradnl" altLang="es-CO" sz="20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Extienda los brazos, con las palmas arriba y con los ojos cerrados.</a:t>
            </a:r>
            <a:endParaRPr lang="es-ES" altLang="es-CO" sz="2000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DBEDF60-D78A-4A5E-992C-FC5E9C39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7" r="15385"/>
          <a:stretch/>
        </p:blipFill>
        <p:spPr>
          <a:xfrm>
            <a:off x="743517" y="1838078"/>
            <a:ext cx="2370269" cy="244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008B68F-3F97-4C04-8A01-F8450648BB59}"/>
              </a:ext>
            </a:extLst>
          </p:cNvPr>
          <p:cNvSpPr txBox="1"/>
          <p:nvPr/>
        </p:nvSpPr>
        <p:spPr>
          <a:xfrm>
            <a:off x="1086950" y="340250"/>
            <a:ext cx="4963110" cy="992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000" b="1" dirty="0">
                <a:solidFill>
                  <a:srgbClr val="0070C0"/>
                </a:solidFill>
                <a:latin typeface="Arial"/>
                <a:cs typeface="Arial"/>
              </a:rPr>
              <a:t>Perdida de fuerza en las extremidades</a:t>
            </a:r>
            <a:endParaRPr lang="es-ES" sz="30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xmlns="" id="{B6408FC4-8F63-45F4-883C-FF52CE0267F9}"/>
              </a:ext>
            </a:extLst>
          </p:cNvPr>
          <p:cNvSpPr txBox="1">
            <a:spLocks noChangeArrowheads="1"/>
          </p:cNvSpPr>
          <p:nvPr/>
        </p:nvSpPr>
        <p:spPr>
          <a:xfrm>
            <a:off x="3474721" y="3236731"/>
            <a:ext cx="2980788" cy="1386069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es-CO" sz="2000" b="1" kern="0" dirty="0">
                <a:solidFill>
                  <a:srgbClr val="0070C0"/>
                </a:solidFill>
                <a:latin typeface="Arial Narrow"/>
                <a:ea typeface="+mj-ea"/>
                <a:cs typeface="Arial"/>
              </a:rPr>
              <a:t>Anormal</a:t>
            </a:r>
          </a:p>
          <a:p>
            <a:pPr marL="0" indent="0">
              <a:buNone/>
            </a:pPr>
            <a:r>
              <a:rPr lang="es-ES" altLang="es-CO" sz="20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Un brazo no se mueve o se cae al compararlo con el otro.</a:t>
            </a:r>
          </a:p>
        </p:txBody>
      </p:sp>
    </p:spTree>
    <p:extLst>
      <p:ext uri="{BB962C8B-B14F-4D97-AF65-F5344CB8AC3E}">
        <p14:creationId xmlns:p14="http://schemas.microsoft.com/office/powerpoint/2010/main" val="167996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90488" y="-106244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 sz="1013"/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861601" y="583212"/>
            <a:ext cx="5320136" cy="169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CO" sz="1800" b="1">
                <a:solidFill>
                  <a:srgbClr val="0070C0"/>
                </a:solidFill>
              </a:rPr>
              <a:t>Secretaria Distrital de Salud </a:t>
            </a:r>
          </a:p>
          <a:p>
            <a:pPr algn="ctr"/>
            <a:r>
              <a:rPr lang="es-CO" sz="1800" b="1">
                <a:solidFill>
                  <a:srgbClr val="0070C0"/>
                </a:solidFill>
              </a:rPr>
              <a:t>Dirección de Urgencias y Emergencias en Salud</a:t>
            </a:r>
            <a:endParaRPr lang="es-CO" sz="1800">
              <a:solidFill>
                <a:srgbClr val="0070C0"/>
              </a:solidFill>
            </a:endParaRPr>
          </a:p>
          <a:p>
            <a:pPr algn="ctr"/>
            <a:endParaRPr lang="es-CO" sz="1800" b="1">
              <a:solidFill>
                <a:srgbClr val="0070C0"/>
              </a:solidFill>
            </a:endParaRPr>
          </a:p>
          <a:p>
            <a:pPr algn="ctr"/>
            <a:r>
              <a:rPr lang="es-CO" sz="1800" b="1">
                <a:solidFill>
                  <a:srgbClr val="0070C0"/>
                </a:solidFill>
              </a:rPr>
              <a:t>Subdirección de Gestión de Riesgo en Emergencias y Desastres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41922" y="2551951"/>
            <a:ext cx="5913276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sz="3000" b="1">
                <a:solidFill>
                  <a:srgbClr val="145768"/>
                </a:solidFill>
                <a:latin typeface="Arial Narrow"/>
                <a:cs typeface="Arial"/>
              </a:rPr>
              <a:t>Curso Primer Respondiente</a:t>
            </a:r>
            <a:endParaRPr lang="es-CO" sz="2400" b="1">
              <a:solidFill>
                <a:srgbClr val="145768"/>
              </a:solidFill>
              <a:latin typeface="Arial Narrow"/>
              <a:cs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2802" y="3264282"/>
            <a:ext cx="626387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FF0000"/>
              </a:buClr>
            </a:pPr>
            <a:r>
              <a:rPr lang="es-ES" altLang="es-CO" sz="3600" b="1" dirty="0">
                <a:solidFill>
                  <a:srgbClr val="0070C0"/>
                </a:solidFill>
                <a:latin typeface="Arial"/>
                <a:cs typeface="Arial"/>
              </a:rPr>
              <a:t>Ataque Cerebrovascular</a:t>
            </a:r>
            <a:endParaRPr lang="es-ES" sz="1600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>
              <a:spcBef>
                <a:spcPts val="375"/>
              </a:spcBef>
            </a:pPr>
            <a:r>
              <a:rPr lang="es-ES" altLang="es-CO" sz="4800" b="1" dirty="0">
                <a:solidFill>
                  <a:srgbClr val="0070C0"/>
                </a:solidFill>
                <a:latin typeface="Arial"/>
                <a:ea typeface="MS Gothic"/>
                <a:cs typeface="Arial"/>
              </a:rPr>
              <a:t>A C V</a:t>
            </a:r>
            <a:endParaRPr lang="es-E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426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766AE006-8BEC-4E00-8136-2F5ED2CB8C58}"/>
              </a:ext>
            </a:extLst>
          </p:cNvPr>
          <p:cNvSpPr txBox="1">
            <a:spLocks noChangeArrowheads="1"/>
          </p:cNvSpPr>
          <p:nvPr/>
        </p:nvSpPr>
        <p:spPr>
          <a:xfrm>
            <a:off x="615000" y="2661300"/>
            <a:ext cx="2928300" cy="1334285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es-CO" sz="2100" b="1" kern="0" dirty="0">
                <a:solidFill>
                  <a:srgbClr val="0070C0"/>
                </a:solidFill>
                <a:latin typeface="Arial Narrow"/>
                <a:ea typeface="+mj-ea"/>
                <a:cs typeface="Arial"/>
              </a:rPr>
              <a:t>Anormal</a:t>
            </a:r>
            <a:endParaRPr lang="es-ES" altLang="es-CO" sz="2100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  <a:p>
            <a:pPr marL="0" indent="0">
              <a:buNone/>
            </a:pPr>
            <a:r>
              <a:rPr lang="es-ES" altLang="es-CO" sz="21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La persona enreda las palabras, dice palabras equivocadas o es incapaz de hablar.</a:t>
            </a:r>
            <a:endParaRPr lang="es-ES" sz="2100" dirty="0">
              <a:solidFill>
                <a:srgbClr val="145768"/>
              </a:solidFill>
              <a:latin typeface="Calibri" panose="020F0502020204030204"/>
              <a:ea typeface="+mj-ea"/>
              <a:cs typeface="Calibri" panose="020F0502020204030204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D65E0F95-64CD-435E-8A14-EDC90167C14E}"/>
              </a:ext>
            </a:extLst>
          </p:cNvPr>
          <p:cNvSpPr>
            <a:spLocks/>
          </p:cNvSpPr>
          <p:nvPr/>
        </p:nvSpPr>
        <p:spPr bwMode="auto">
          <a:xfrm>
            <a:off x="2102362" y="698334"/>
            <a:ext cx="2653275" cy="41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t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buClr>
                <a:schemeClr val="folHlink"/>
              </a:buClr>
              <a:buFontTx/>
              <a:buNone/>
            </a:pPr>
            <a:r>
              <a:rPr lang="es-ES" sz="3000" b="1" dirty="0">
                <a:solidFill>
                  <a:srgbClr val="0070C0"/>
                </a:solidFill>
                <a:latin typeface="Arial"/>
                <a:cs typeface="Arial"/>
              </a:rPr>
              <a:t>Lenguaje</a:t>
            </a:r>
            <a:r>
              <a:rPr lang="es-ES" sz="3000" dirty="0">
                <a:solidFill>
                  <a:srgbClr val="0070C0"/>
                </a:solidFill>
                <a:latin typeface="Arial"/>
                <a:cs typeface="Arial"/>
              </a:rPr>
              <a:t> </a:t>
            </a:r>
            <a:endParaRPr lang="es-ES" altLang="es-CO" sz="3000" b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1028" name="Picture 4" descr="Una imagen vale más que mil palabras? La disartria pone interrogantes -  Blog del Cead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3591" y="1583927"/>
            <a:ext cx="3466592" cy="2984499"/>
          </a:xfrm>
          <a:prstGeom prst="roundRect">
            <a:avLst>
              <a:gd name="adj" fmla="val 3688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4882637" y="4943445"/>
            <a:ext cx="120097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700" dirty="0"/>
              <a:t>https://acortar.link/S1HKad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8E6359B5-50BD-497A-A53F-D7CB0194CE8F}"/>
              </a:ext>
            </a:extLst>
          </p:cNvPr>
          <p:cNvSpPr txBox="1">
            <a:spLocks noChangeArrowheads="1"/>
          </p:cNvSpPr>
          <p:nvPr/>
        </p:nvSpPr>
        <p:spPr>
          <a:xfrm>
            <a:off x="615000" y="1327015"/>
            <a:ext cx="3057528" cy="1334285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altLang="es-CO" sz="2000" b="1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Pida a la persona que:</a:t>
            </a:r>
          </a:p>
          <a:p>
            <a:pPr marL="0" indent="0">
              <a:buNone/>
            </a:pPr>
            <a:r>
              <a:rPr lang="es-ES" altLang="es-CO" sz="20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Repita una frase: “</a:t>
            </a:r>
            <a:r>
              <a:rPr lang="es-ES" altLang="es-CO" sz="2000" b="1" i="1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estamos en la Secretaria Distrital de Salud</a:t>
            </a:r>
            <a:r>
              <a:rPr lang="es-ES" altLang="es-CO" sz="20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6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0F094F7C-DAE3-42B6-A4F5-D7E048A097C3}"/>
              </a:ext>
            </a:extLst>
          </p:cNvPr>
          <p:cNvSpPr txBox="1">
            <a:spLocks noChangeArrowheads="1"/>
          </p:cNvSpPr>
          <p:nvPr/>
        </p:nvSpPr>
        <p:spPr>
          <a:xfrm>
            <a:off x="1794721" y="374367"/>
            <a:ext cx="3268558" cy="486384"/>
          </a:xfrm>
          <a:prstGeom prst="rect">
            <a:avLst/>
          </a:prstGeom>
          <a:noFill/>
        </p:spPr>
        <p:txBody>
          <a:bodyPr wrap="square" lIns="67500" tIns="35100" rIns="67500" bIns="3510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99CC00"/>
              </a:buClr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0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¿Qué hacer?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ACF9DF4-2EED-419D-A5DC-2AC7CD1606A5}"/>
              </a:ext>
            </a:extLst>
          </p:cNvPr>
          <p:cNvSpPr txBox="1">
            <a:spLocks noChangeArrowheads="1"/>
          </p:cNvSpPr>
          <p:nvPr/>
        </p:nvSpPr>
        <p:spPr>
          <a:xfrm>
            <a:off x="409127" y="1219056"/>
            <a:ext cx="3524029" cy="2376826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CO" sz="2400" b="1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Pida ayuda</a:t>
            </a:r>
            <a:r>
              <a:rPr lang="es-ES" altLang="es-CO" sz="24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, </a:t>
            </a:r>
            <a:r>
              <a:rPr lang="es-ES" altLang="es-CO" sz="2400" b="1" kern="0" dirty="0">
                <a:solidFill>
                  <a:srgbClr val="3127F1"/>
                </a:solidFill>
                <a:latin typeface="Arial Narrow"/>
                <a:ea typeface="+mj-ea"/>
                <a:cs typeface="Arial"/>
              </a:rPr>
              <a:t>active el SEM</a:t>
            </a:r>
            <a:r>
              <a:rPr lang="es-ES" altLang="es-CO" sz="24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.</a:t>
            </a:r>
            <a:endParaRPr lang="es-CO" altLang="es-CO" sz="2400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61756" y="3826066"/>
            <a:ext cx="13099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800" dirty="0"/>
              <a:t>https://acortar.link/DSuzYf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9DB3449-CE7A-47DC-B90F-67E9CB15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833" y="1250360"/>
            <a:ext cx="2080814" cy="311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45271"/>
          <a:stretch/>
        </p:blipFill>
        <p:spPr>
          <a:xfrm>
            <a:off x="3590236" y="3931456"/>
            <a:ext cx="1143040" cy="633986"/>
          </a:xfrm>
          <a:prstGeom prst="roundRect">
            <a:avLst/>
          </a:prstGeom>
          <a:ln>
            <a:solidFill>
              <a:srgbClr val="3127F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5E95737-C808-4683-9FB0-7E4E39163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421"/>
          <a:stretch/>
        </p:blipFill>
        <p:spPr>
          <a:xfrm>
            <a:off x="5215432" y="1045514"/>
            <a:ext cx="1226950" cy="591625"/>
          </a:xfrm>
          <a:prstGeom prst="roundRect">
            <a:avLst/>
          </a:prstGeom>
          <a:ln>
            <a:solidFill>
              <a:srgbClr val="3127F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811AC87D-1D94-4D00-8FA2-5BCAABB4BD4A}"/>
              </a:ext>
            </a:extLst>
          </p:cNvPr>
          <p:cNvSpPr txBox="1"/>
          <p:nvPr/>
        </p:nvSpPr>
        <p:spPr>
          <a:xfrm>
            <a:off x="4002088" y="3708474"/>
            <a:ext cx="34321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/>
              <a:t>https://images.app.goo.gl/zhAi5q4hxF24sFX59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2BAB40A5-7183-4AEB-AB12-657B132011FB}"/>
              </a:ext>
            </a:extLst>
          </p:cNvPr>
          <p:cNvSpPr txBox="1">
            <a:spLocks noChangeArrowheads="1"/>
          </p:cNvSpPr>
          <p:nvPr/>
        </p:nvSpPr>
        <p:spPr>
          <a:xfrm>
            <a:off x="434694" y="1733406"/>
            <a:ext cx="3268558" cy="2376826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altLang="es-CO" sz="24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Recibirá orientación.</a:t>
            </a:r>
          </a:p>
          <a:p>
            <a:r>
              <a:rPr lang="es-CO" altLang="es-CO" sz="24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¿Puede desplazarlo por sus propios medios </a:t>
            </a:r>
            <a:r>
              <a:rPr lang="es-CO" altLang="es-CO" sz="2400" b="1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de manera segura</a:t>
            </a:r>
            <a:r>
              <a:rPr lang="es-CO" altLang="es-CO" sz="24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?.</a:t>
            </a:r>
            <a:endParaRPr lang="es-ES" altLang="es-CO" sz="2400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  <a:p>
            <a:r>
              <a:rPr lang="es-ES" sz="24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Coloque a la persona en posición </a:t>
            </a:r>
            <a:r>
              <a:rPr lang="es-ES" sz="2400" kern="0" dirty="0" err="1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Fowler</a:t>
            </a:r>
            <a:r>
              <a:rPr lang="es-ES" sz="24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 o Semi </a:t>
            </a:r>
            <a:r>
              <a:rPr lang="es-ES" sz="2400" kern="0" dirty="0" err="1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Fowler</a:t>
            </a:r>
            <a:r>
              <a:rPr lang="es-ES" sz="24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.</a:t>
            </a:r>
            <a:endParaRPr lang="es-CO" altLang="es-CO" sz="2400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81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F91430FC-C9E1-4F68-A3C7-7DA1E5EEF48B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516322"/>
            <a:ext cx="3404945" cy="221997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s-ES" altLang="es-CO" sz="2000" b="1" kern="0" dirty="0">
                <a:solidFill>
                  <a:srgbClr val="0070C0"/>
                </a:solidFill>
                <a:latin typeface="Arial Narrow"/>
                <a:ea typeface="+mj-ea"/>
                <a:cs typeface="Arial"/>
              </a:rPr>
              <a:t>NO</a:t>
            </a:r>
            <a:r>
              <a:rPr lang="es-ES" altLang="es-CO" sz="20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 le administre líquidos, ni alimentos.</a:t>
            </a:r>
            <a:endParaRPr lang="es-ES" sz="2000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s-ES" altLang="es-CO" sz="2000" b="1" kern="0" dirty="0">
                <a:solidFill>
                  <a:srgbClr val="0070C0"/>
                </a:solidFill>
                <a:latin typeface="Arial Narrow"/>
                <a:ea typeface="+mj-ea"/>
                <a:cs typeface="Arial"/>
              </a:rPr>
              <a:t>NO</a:t>
            </a:r>
            <a:r>
              <a:rPr lang="es-ES" altLang="es-CO" sz="20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 le administre medicamentos.</a:t>
            </a:r>
          </a:p>
          <a:p>
            <a:endParaRPr lang="es-ES" altLang="es-CO" sz="2000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s-CO" sz="2000" b="1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La valoración médica definirá el tratamiento a seguir.</a:t>
            </a:r>
            <a:endParaRPr lang="es-ES" altLang="es-CO" sz="2000" b="1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5D22B59-0A3A-41A1-8BDB-E79E2426CBB8}"/>
              </a:ext>
            </a:extLst>
          </p:cNvPr>
          <p:cNvSpPr txBox="1"/>
          <p:nvPr/>
        </p:nvSpPr>
        <p:spPr>
          <a:xfrm>
            <a:off x="1751135" y="553918"/>
            <a:ext cx="3355730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000" b="1" dirty="0">
                <a:solidFill>
                  <a:srgbClr val="145768"/>
                </a:solidFill>
                <a:latin typeface="Arial"/>
              </a:rPr>
              <a:t>¿Qué </a:t>
            </a:r>
            <a:r>
              <a:rPr lang="es-ES" sz="3000" b="1" u="sng" dirty="0">
                <a:solidFill>
                  <a:srgbClr val="0070C0"/>
                </a:solidFill>
                <a:latin typeface="Arial"/>
              </a:rPr>
              <a:t>NO</a:t>
            </a:r>
            <a:r>
              <a:rPr lang="es-ES" sz="3000" b="1" dirty="0">
                <a:solidFill>
                  <a:srgbClr val="145768"/>
                </a:solidFill>
                <a:latin typeface="Arial"/>
              </a:rPr>
              <a:t> hacer?</a:t>
            </a:r>
            <a:endParaRPr lang="es-ES" sz="3000" dirty="0">
              <a:cs typeface="Calibri" panose="020F0502020204030204"/>
            </a:endParaRPr>
          </a:p>
        </p:txBody>
      </p:sp>
      <p:pic>
        <p:nvPicPr>
          <p:cNvPr id="5122" name="Picture 2" descr="La importancia de no automedicarse en tiempos de coronavirus | RPP Notici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0" y="1364380"/>
            <a:ext cx="2508809" cy="23719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ímbolo &quot;No permitido&quot; 5">
            <a:extLst>
              <a:ext uri="{FF2B5EF4-FFF2-40B4-BE49-F238E27FC236}">
                <a16:creationId xmlns:a16="http://schemas.microsoft.com/office/drawing/2014/main" xmlns="" id="{9D1F3E0F-2C53-4272-ADA0-94D07889DE10}"/>
              </a:ext>
            </a:extLst>
          </p:cNvPr>
          <p:cNvSpPr/>
          <p:nvPr/>
        </p:nvSpPr>
        <p:spPr>
          <a:xfrm>
            <a:off x="3896751" y="1423607"/>
            <a:ext cx="2347593" cy="2324344"/>
          </a:xfrm>
          <a:prstGeom prst="noSmoking">
            <a:avLst>
              <a:gd name="adj" fmla="val 3270"/>
            </a:avLst>
          </a:prstGeom>
          <a:solidFill>
            <a:schemeClr val="accent5">
              <a:lumMod val="75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75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B6ABABE-20FD-4F99-9D58-FDEB71C9BB23}"/>
              </a:ext>
            </a:extLst>
          </p:cNvPr>
          <p:cNvSpPr txBox="1"/>
          <p:nvPr/>
        </p:nvSpPr>
        <p:spPr>
          <a:xfrm>
            <a:off x="1148733" y="4075071"/>
            <a:ext cx="45605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875" b="1" kern="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Narrow"/>
                <a:ea typeface="+mj-ea"/>
                <a:cs typeface="Arial"/>
              </a:rPr>
              <a:t>*Garantice que la persona afectada reciba atención médica oportuna, lo antes posible*</a:t>
            </a:r>
            <a:endParaRPr lang="es-ES" sz="1875" b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cs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8B9CC03-AF11-49DF-B513-A54EADD9A97E}"/>
              </a:ext>
            </a:extLst>
          </p:cNvPr>
          <p:cNvSpPr txBox="1"/>
          <p:nvPr/>
        </p:nvSpPr>
        <p:spPr>
          <a:xfrm>
            <a:off x="4639670" y="3372079"/>
            <a:ext cx="1114973" cy="1500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25" dirty="0"/>
              <a:t>https://acortar.link/Q3Gpyh</a:t>
            </a:r>
            <a:endParaRPr lang="es-ES" sz="525" dirty="0"/>
          </a:p>
        </p:txBody>
      </p:sp>
    </p:spTree>
    <p:extLst>
      <p:ext uri="{BB962C8B-B14F-4D97-AF65-F5344CB8AC3E}">
        <p14:creationId xmlns:p14="http://schemas.microsoft.com/office/powerpoint/2010/main" val="3618102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BA6D8040-255A-4F2E-8A5E-79583F2D8CEF}"/>
              </a:ext>
            </a:extLst>
          </p:cNvPr>
          <p:cNvSpPr txBox="1">
            <a:spLocks noChangeArrowheads="1"/>
          </p:cNvSpPr>
          <p:nvPr/>
        </p:nvSpPr>
        <p:spPr>
          <a:xfrm>
            <a:off x="212531" y="320966"/>
            <a:ext cx="6172200" cy="540544"/>
          </a:xfrm>
          <a:prstGeom prst="rect">
            <a:avLst/>
          </a:prstGeom>
          <a:noFill/>
        </p:spPr>
        <p:txBody>
          <a:bodyPr lIns="68580" tIns="34290" rIns="68580" bIns="3429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750"/>
              </a:spcBef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000" b="1" dirty="0">
                <a:solidFill>
                  <a:srgbClr val="145768"/>
                </a:solidFill>
                <a:latin typeface="Arial"/>
                <a:ea typeface="+mn-ea"/>
                <a:cs typeface="+mn-cs"/>
              </a:rPr>
              <a:t>Consecuencias del ACV</a:t>
            </a:r>
            <a:endParaRPr lang="es-ES" altLang="es-CO" sz="3000" b="1" dirty="0">
              <a:solidFill>
                <a:srgbClr val="145768"/>
              </a:solidFill>
              <a:latin typeface="Arial"/>
              <a:ea typeface="+mn-ea"/>
              <a:cs typeface="Arial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15818783"/>
              </p:ext>
            </p:extLst>
          </p:nvPr>
        </p:nvGraphicFramePr>
        <p:xfrm>
          <a:off x="429557" y="1041722"/>
          <a:ext cx="5955174" cy="3680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3070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xmlns="" id="{EAE5E2BC-5633-4A6D-A0BC-A7AC1044A30A}"/>
              </a:ext>
            </a:extLst>
          </p:cNvPr>
          <p:cNvSpPr txBox="1">
            <a:spLocks noChangeArrowheads="1"/>
          </p:cNvSpPr>
          <p:nvPr/>
        </p:nvSpPr>
        <p:spPr>
          <a:xfrm>
            <a:off x="624645" y="1025758"/>
            <a:ext cx="3278069" cy="1743647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altLang="es-CO" sz="2100" b="1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Conocer las señales</a:t>
            </a:r>
            <a:r>
              <a:rPr lang="es-CO" altLang="es-CO" sz="21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 del ataque cerebrovascular es muy importante. </a:t>
            </a:r>
            <a:endParaRPr lang="es-ES" sz="2100" dirty="0"/>
          </a:p>
          <a:p>
            <a:pPr algn="ctr"/>
            <a:r>
              <a:rPr lang="es-CO" altLang="es-CO" sz="21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Actuar rápido y garantizar la ayuda médica oportuna e inmediata, puede reducir los efectos del ACV, y salvar la vida del afectado.</a:t>
            </a:r>
            <a:endParaRPr lang="es-CO" altLang="es-CO" sz="2100" kern="0" dirty="0">
              <a:solidFill>
                <a:srgbClr val="0070C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D311FF3-3AB1-47CC-A795-1B9D9EBB749C}"/>
              </a:ext>
            </a:extLst>
          </p:cNvPr>
          <p:cNvSpPr txBox="1"/>
          <p:nvPr/>
        </p:nvSpPr>
        <p:spPr>
          <a:xfrm>
            <a:off x="109728" y="3691406"/>
            <a:ext cx="4307905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3000" b="1" dirty="0">
                <a:solidFill>
                  <a:srgbClr val="0070C0"/>
                </a:solidFill>
                <a:latin typeface="Arial"/>
              </a:rPr>
              <a:t>¡Tiempo es cerebro!</a:t>
            </a:r>
            <a:r>
              <a:rPr lang="es-ES" sz="3000" b="1" dirty="0">
                <a:latin typeface="Arial"/>
                <a:cs typeface="Arial"/>
              </a:rPr>
              <a:t>​</a:t>
            </a:r>
            <a:endParaRPr lang="es-ES" sz="3000" b="1" dirty="0">
              <a:cs typeface="Calibri" panose="020F0502020204030204"/>
            </a:endParaRPr>
          </a:p>
        </p:txBody>
      </p:sp>
      <p:pic>
        <p:nvPicPr>
          <p:cNvPr id="4" name="Imagen 4" descr="Imagen que contiene reloj de arena, objeto, interior, azul&#10;&#10;Descripción generada automáticamente">
            <a:extLst>
              <a:ext uri="{FF2B5EF4-FFF2-40B4-BE49-F238E27FC236}">
                <a16:creationId xmlns:a16="http://schemas.microsoft.com/office/drawing/2014/main" xmlns="" id="{5774C21D-0E9B-47DD-9A47-E7135CCA1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43" r="25779"/>
          <a:stretch/>
        </p:blipFill>
        <p:spPr>
          <a:xfrm>
            <a:off x="4251243" y="1186081"/>
            <a:ext cx="1890031" cy="3086274"/>
          </a:xfrm>
          <a:prstGeom prst="rect">
            <a:avLst/>
          </a:prstGeom>
        </p:spPr>
      </p:pic>
      <p:pic>
        <p:nvPicPr>
          <p:cNvPr id="5" name="Imagen 2" descr="Imagen que contiene camiseta&#10;&#10;Descripción generada automáticamente">
            <a:extLst>
              <a:ext uri="{FF2B5EF4-FFF2-40B4-BE49-F238E27FC236}">
                <a16:creationId xmlns:a16="http://schemas.microsoft.com/office/drawing/2014/main" xmlns="" id="{4618DD5A-2AAB-433D-BE8B-6633F6FBB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243" y="323144"/>
            <a:ext cx="2134762" cy="211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48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" y="0"/>
            <a:ext cx="6927350" cy="5143500"/>
          </a:xfrm>
          <a:prstGeom prst="rect">
            <a:avLst/>
          </a:prstGeom>
          <a:solidFill>
            <a:srgbClr val="1457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1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F2BF86-D5D4-5C4C-B6A4-58E33C54BB8E}"/>
              </a:ext>
            </a:extLst>
          </p:cNvPr>
          <p:cNvSpPr/>
          <p:nvPr/>
        </p:nvSpPr>
        <p:spPr>
          <a:xfrm>
            <a:off x="5448077" y="1868252"/>
            <a:ext cx="1479176" cy="3275248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F2B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13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6947648E-3AC9-499E-AD38-DFEC1D543A0C}"/>
              </a:ext>
            </a:extLst>
          </p:cNvPr>
          <p:cNvSpPr/>
          <p:nvPr/>
        </p:nvSpPr>
        <p:spPr>
          <a:xfrm>
            <a:off x="1900038" y="1866724"/>
            <a:ext cx="3057923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7200" b="1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Gracias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395D2B2-3D7A-4040-8091-653F64B26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14" y="3505876"/>
            <a:ext cx="3057924" cy="67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13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ACV Signos Stroke  – Presenciado">
            <a:hlinkClick r:id="" action="ppaction://media"/>
            <a:extLst>
              <a:ext uri="{FF2B5EF4-FFF2-40B4-BE49-F238E27FC236}">
                <a16:creationId xmlns:a16="http://schemas.microsoft.com/office/drawing/2014/main" xmlns="" id="{1B75307F-1DA4-4C87-A407-7DA176FF4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334" y="219919"/>
            <a:ext cx="6299832" cy="42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644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441055" y="729206"/>
            <a:ext cx="6040768" cy="773268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lang="es-CO" sz="3750" b="1" dirty="0">
                <a:solidFill>
                  <a:srgbClr val="145768"/>
                </a:solidFill>
                <a:latin typeface="Arial Black" pitchFamily="34" charset="0"/>
                <a:ea typeface="+mj-ea"/>
              </a:rPr>
              <a:t>¿Preguntas?</a:t>
            </a:r>
          </a:p>
        </p:txBody>
      </p:sp>
      <p:pic>
        <p:nvPicPr>
          <p:cNvPr id="3" name="Picture 4" descr="Burbuja de texto flat con signo de interrogación | Vector Premium">
            <a:extLst>
              <a:ext uri="{FF2B5EF4-FFF2-40B4-BE49-F238E27FC236}">
                <a16:creationId xmlns:a16="http://schemas.microsoft.com/office/drawing/2014/main" xmlns="" id="{3498F784-ACF7-47D4-8D96-164CC4F65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6" b="20699"/>
          <a:stretch/>
        </p:blipFill>
        <p:spPr bwMode="auto">
          <a:xfrm>
            <a:off x="1354488" y="1586424"/>
            <a:ext cx="4131912" cy="26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7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A620E0-451A-4391-8CCD-C9A35C6C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6" y="1012704"/>
            <a:ext cx="5915025" cy="492614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ctr"/>
            <a:r>
              <a:rPr lang="es-ES" sz="30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Objetivos de capacitación</a:t>
            </a:r>
            <a:endParaRPr lang="es-ES" dirty="0">
              <a:latin typeface="Arial"/>
              <a:ea typeface="+mn-ea"/>
              <a:cs typeface="Arial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D813ACD-F9F2-40C5-AF74-601442798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980" y="2199839"/>
            <a:ext cx="4812039" cy="43344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arrow"/>
                <a:cs typeface="Arial"/>
              </a:rPr>
              <a:t>Definir</a:t>
            </a:r>
            <a:r>
              <a:rPr lang="es-ES" dirty="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s-CO" sz="2000" kern="0" dirty="0">
                <a:solidFill>
                  <a:srgbClr val="145768"/>
                </a:solidFill>
                <a:latin typeface="Arial Narrow"/>
                <a:cs typeface="Arial"/>
              </a:rPr>
              <a:t>que es un ACV.</a:t>
            </a:r>
            <a:endParaRPr lang="es-ES" sz="2000" kern="0" dirty="0">
              <a:solidFill>
                <a:srgbClr val="145768"/>
              </a:solidFill>
              <a:latin typeface="Arial Narrow"/>
              <a:cs typeface="Arial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xmlns="" id="{EB057142-E162-43E9-B3D0-03A8BCA619D0}"/>
              </a:ext>
            </a:extLst>
          </p:cNvPr>
          <p:cNvSpPr txBox="1">
            <a:spLocks/>
          </p:cNvSpPr>
          <p:nvPr/>
        </p:nvSpPr>
        <p:spPr>
          <a:xfrm>
            <a:off x="1022980" y="2800666"/>
            <a:ext cx="4812039" cy="433448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100" b="1" dirty="0">
                <a:solidFill>
                  <a:srgbClr val="0070C0"/>
                </a:solidFill>
                <a:latin typeface="Arial Narrow"/>
                <a:cs typeface="Arial"/>
              </a:rPr>
              <a:t>Identificar</a:t>
            </a:r>
            <a:r>
              <a:rPr lang="es-ES" sz="2100" dirty="0">
                <a:solidFill>
                  <a:srgbClr val="145768"/>
                </a:solidFill>
                <a:latin typeface="Arial Narrow"/>
                <a:cs typeface="Arial"/>
              </a:rPr>
              <a:t> </a:t>
            </a:r>
            <a:r>
              <a:rPr lang="es-CO" sz="2000" kern="0" dirty="0">
                <a:solidFill>
                  <a:srgbClr val="145768"/>
                </a:solidFill>
                <a:latin typeface="Arial Narrow"/>
                <a:cs typeface="Arial"/>
              </a:rPr>
              <a:t>identificar un ACV.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0D05CD65-C3A6-40F1-91F1-EC08377FE856}"/>
              </a:ext>
            </a:extLst>
          </p:cNvPr>
          <p:cNvSpPr txBox="1">
            <a:spLocks/>
          </p:cNvSpPr>
          <p:nvPr/>
        </p:nvSpPr>
        <p:spPr>
          <a:xfrm>
            <a:off x="1022981" y="3477377"/>
            <a:ext cx="4812039" cy="929736"/>
          </a:xfrm>
          <a:prstGeom prst="rect">
            <a:avLst/>
          </a:prstGeom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/>
              <a:buChar char="•"/>
            </a:pPr>
            <a:r>
              <a:rPr lang="es-CO" sz="2000" b="1" kern="0" dirty="0">
                <a:solidFill>
                  <a:srgbClr val="0070C0"/>
                </a:solidFill>
                <a:latin typeface="Arial Narrow"/>
                <a:cs typeface="Arial"/>
              </a:rPr>
              <a:t>Establecer </a:t>
            </a:r>
            <a:r>
              <a:rPr lang="es-CO" sz="2000" kern="0" dirty="0">
                <a:solidFill>
                  <a:srgbClr val="145768"/>
                </a:solidFill>
                <a:latin typeface="Arial Narrow"/>
                <a:cs typeface="Arial"/>
              </a:rPr>
              <a:t>¿Qué hacer y qué no hacer ante un ACV?</a:t>
            </a:r>
          </a:p>
        </p:txBody>
      </p:sp>
    </p:spTree>
    <p:extLst>
      <p:ext uri="{BB962C8B-B14F-4D97-AF65-F5344CB8AC3E}">
        <p14:creationId xmlns:p14="http://schemas.microsoft.com/office/powerpoint/2010/main" val="38143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377A6E44-6F40-81BD-4168-65229AB1A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0378555"/>
              </p:ext>
            </p:extLst>
          </p:nvPr>
        </p:nvGraphicFramePr>
        <p:xfrm>
          <a:off x="-234904" y="869950"/>
          <a:ext cx="7327808" cy="4057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5EAF8DB-1998-4055-9DF7-2245ACC50564}"/>
              </a:ext>
            </a:extLst>
          </p:cNvPr>
          <p:cNvSpPr txBox="1"/>
          <p:nvPr/>
        </p:nvSpPr>
        <p:spPr>
          <a:xfrm>
            <a:off x="1628964" y="216047"/>
            <a:ext cx="3600072" cy="6078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500" b="1" dirty="0">
                <a:solidFill>
                  <a:srgbClr val="145768"/>
                </a:solidFill>
                <a:latin typeface="Arial"/>
                <a:cs typeface="Arial"/>
              </a:rPr>
              <a:t>¿Qué es?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CFDD57B-B5AC-412A-9E9E-402A7EE962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573" t="45316" b="12354"/>
          <a:stretch/>
        </p:blipFill>
        <p:spPr>
          <a:xfrm>
            <a:off x="2612858" y="1841500"/>
            <a:ext cx="1632284" cy="2127388"/>
          </a:xfrm>
          <a:prstGeom prst="roundRect">
            <a:avLst>
              <a:gd name="adj" fmla="val 29505"/>
            </a:avLst>
          </a:prstGeom>
        </p:spPr>
      </p:pic>
    </p:spTree>
    <p:extLst>
      <p:ext uri="{BB962C8B-B14F-4D97-AF65-F5344CB8AC3E}">
        <p14:creationId xmlns:p14="http://schemas.microsoft.com/office/powerpoint/2010/main" val="2736331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ECB7EAA-C853-4F79-A208-FD983E0AEBF2}"/>
              </a:ext>
            </a:extLst>
          </p:cNvPr>
          <p:cNvSpPr txBox="1"/>
          <p:nvPr/>
        </p:nvSpPr>
        <p:spPr>
          <a:xfrm>
            <a:off x="1628964" y="227307"/>
            <a:ext cx="3600072" cy="6078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500" b="1" dirty="0">
                <a:solidFill>
                  <a:srgbClr val="145768"/>
                </a:solidFill>
                <a:latin typeface="Arial"/>
                <a:cs typeface="Arial"/>
              </a:rPr>
              <a:t>¿Como sucede?</a:t>
            </a:r>
          </a:p>
        </p:txBody>
      </p:sp>
      <p:pic>
        <p:nvPicPr>
          <p:cNvPr id="1026" name="Picture 2" descr="codigo ictus, daño cerebral ictu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1" b="34235"/>
          <a:stretch/>
        </p:blipFill>
        <p:spPr bwMode="auto">
          <a:xfrm>
            <a:off x="1187450" y="832654"/>
            <a:ext cx="2039025" cy="190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404628" y="1808267"/>
            <a:ext cx="931665" cy="173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25" dirty="0"/>
              <a:t>https://acortar.link/1zTV9Y</a:t>
            </a:r>
          </a:p>
        </p:txBody>
      </p:sp>
      <p:pic>
        <p:nvPicPr>
          <p:cNvPr id="6" name="Picture 2" descr="codigo ictus, daño cerebral ictu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" r="62092" b="51931"/>
          <a:stretch/>
        </p:blipFill>
        <p:spPr bwMode="auto">
          <a:xfrm>
            <a:off x="3429000" y="910439"/>
            <a:ext cx="2329158" cy="19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4387CDC5-6E9C-4CA9-8A21-1BB58FBA1B1D}"/>
              </a:ext>
            </a:extLst>
          </p:cNvPr>
          <p:cNvSpPr/>
          <p:nvPr/>
        </p:nvSpPr>
        <p:spPr>
          <a:xfrm>
            <a:off x="516777" y="2954492"/>
            <a:ext cx="1819516" cy="18390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0" i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El suministro de sangre a una parte del cerebro se interrumpe o se reduce.</a:t>
            </a:r>
            <a:endParaRPr lang="es-CO" sz="18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6485680A-1F2A-4DEC-A690-28D9550423C5}"/>
              </a:ext>
            </a:extLst>
          </p:cNvPr>
          <p:cNvSpPr/>
          <p:nvPr/>
        </p:nvSpPr>
        <p:spPr>
          <a:xfrm>
            <a:off x="2519242" y="2954492"/>
            <a:ext cx="1819515" cy="18390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1800" b="0" i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 que impide que el tejido cerebral reciba oxígeno y nutrientes.</a:t>
            </a:r>
            <a:endParaRPr lang="es-CO" sz="18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DF4F6485-DE18-4BDD-BC22-3FAF6CCF0DAD}"/>
              </a:ext>
            </a:extLst>
          </p:cNvPr>
          <p:cNvSpPr/>
          <p:nvPr/>
        </p:nvSpPr>
        <p:spPr>
          <a:xfrm>
            <a:off x="4521706" y="2954491"/>
            <a:ext cx="1819515" cy="1839075"/>
          </a:xfrm>
          <a:prstGeom prst="roundRect">
            <a:avLst/>
          </a:prstGeom>
          <a:solidFill>
            <a:srgbClr val="A9DEED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1800" b="0" i="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Las células cerebrales comienzan a morir en minutos.</a:t>
            </a:r>
            <a:endParaRPr lang="es-CO" sz="1800" b="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xmlns="" id="{0883A2B6-A0E9-4A7B-B55F-DFDCEAD5DEBF}"/>
              </a:ext>
            </a:extLst>
          </p:cNvPr>
          <p:cNvSpPr/>
          <p:nvPr/>
        </p:nvSpPr>
        <p:spPr>
          <a:xfrm>
            <a:off x="2103377" y="4310846"/>
            <a:ext cx="648782" cy="402082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xmlns="" id="{D743C339-4A18-4E7E-A227-EAEBD977148D}"/>
              </a:ext>
            </a:extLst>
          </p:cNvPr>
          <p:cNvSpPr/>
          <p:nvPr/>
        </p:nvSpPr>
        <p:spPr>
          <a:xfrm>
            <a:off x="4197315" y="4391484"/>
            <a:ext cx="648782" cy="402082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31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7884FA66-8332-41AE-A3B2-C7792878EAB0}"/>
              </a:ext>
            </a:extLst>
          </p:cNvPr>
          <p:cNvSpPr txBox="1">
            <a:spLocks noChangeArrowheads="1"/>
          </p:cNvSpPr>
          <p:nvPr/>
        </p:nvSpPr>
        <p:spPr>
          <a:xfrm>
            <a:off x="453517" y="302726"/>
            <a:ext cx="6172200" cy="534569"/>
          </a:xfrm>
          <a:prstGeom prst="rect">
            <a:avLst/>
          </a:prstGeom>
          <a:noFill/>
        </p:spPr>
        <p:txBody>
          <a:bodyPr lIns="68580" tIns="34290" rIns="68580" bIns="3429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750"/>
              </a:spcBef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30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El ACV puede ser</a:t>
            </a:r>
            <a:r>
              <a:rPr lang="es-ES" altLang="es-CO" sz="3000" b="1" dirty="0">
                <a:cs typeface="Arial" panose="020B0604020202020204" pitchFamily="34" charset="0"/>
              </a:rPr>
              <a:t/>
            </a:r>
            <a:br>
              <a:rPr lang="es-ES" altLang="es-CO" sz="3000" b="1" dirty="0">
                <a:cs typeface="Arial" panose="020B0604020202020204" pitchFamily="34" charset="0"/>
              </a:rPr>
            </a:br>
            <a:endParaRPr lang="es-ES" altLang="es-CO" sz="3000" b="1" dirty="0">
              <a:solidFill>
                <a:srgbClr val="00ADE6"/>
              </a:solidFill>
              <a:cs typeface="Arial" panose="020B0604020202020204" pitchFamily="34" charset="0"/>
            </a:endParaRPr>
          </a:p>
        </p:txBody>
      </p:sp>
      <p:pic>
        <p:nvPicPr>
          <p:cNvPr id="4" name="Imagen 5" descr="Diagrama&#10;&#10;Descripción generada automáticamente">
            <a:extLst>
              <a:ext uri="{FF2B5EF4-FFF2-40B4-BE49-F238E27FC236}">
                <a16:creationId xmlns:a16="http://schemas.microsoft.com/office/drawing/2014/main" xmlns="" id="{A6300EA4-3993-4744-B4FE-C7902ED00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35" t="10630" r="5729" b="324"/>
          <a:stretch/>
        </p:blipFill>
        <p:spPr>
          <a:xfrm>
            <a:off x="3453093" y="1348195"/>
            <a:ext cx="2211244" cy="3258337"/>
          </a:xfrm>
          <a:prstGeom prst="rect">
            <a:avLst/>
          </a:prstGeom>
        </p:spPr>
      </p:pic>
      <p:pic>
        <p:nvPicPr>
          <p:cNvPr id="5" name="Imagen 5" descr="Diagrama&#10;&#10;Descripción generada automáticamente">
            <a:extLst>
              <a:ext uri="{FF2B5EF4-FFF2-40B4-BE49-F238E27FC236}">
                <a16:creationId xmlns:a16="http://schemas.microsoft.com/office/drawing/2014/main" xmlns="" id="{29FEC384-F451-4B70-9154-5F57AACD1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4" t="10630" r="58701" b="-1181"/>
          <a:stretch/>
        </p:blipFill>
        <p:spPr>
          <a:xfrm>
            <a:off x="1125142" y="1337320"/>
            <a:ext cx="2196487" cy="3280085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xmlns="" id="{2F7C48AE-9340-4231-AC6C-33CCE2C48358}"/>
              </a:ext>
            </a:extLst>
          </p:cNvPr>
          <p:cNvSpPr/>
          <p:nvPr/>
        </p:nvSpPr>
        <p:spPr>
          <a:xfrm>
            <a:off x="704840" y="1063229"/>
            <a:ext cx="1272567" cy="105289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ES" sz="1013" b="1" dirty="0">
                <a:solidFill>
                  <a:schemeClr val="tx1"/>
                </a:solidFill>
                <a:latin typeface="Arial Narrow"/>
                <a:cs typeface="Calibri"/>
              </a:rPr>
              <a:t>Hemorrágico</a:t>
            </a:r>
          </a:p>
          <a:p>
            <a:pPr algn="ctr"/>
            <a:r>
              <a:rPr lang="es-ES" sz="1800" dirty="0">
                <a:solidFill>
                  <a:schemeClr val="tx1"/>
                </a:solidFill>
                <a:latin typeface="Arial Narrow"/>
                <a:cs typeface="Calibri"/>
              </a:rPr>
              <a:t>15%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555C5561-5A6D-49CB-8D98-5292C1BB9A41}"/>
              </a:ext>
            </a:extLst>
          </p:cNvPr>
          <p:cNvSpPr/>
          <p:nvPr/>
        </p:nvSpPr>
        <p:spPr>
          <a:xfrm>
            <a:off x="4880595" y="1063229"/>
            <a:ext cx="1160627" cy="95163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ES" sz="1013" b="1" dirty="0">
                <a:solidFill>
                  <a:schemeClr val="tx1"/>
                </a:solidFill>
                <a:latin typeface="Arial Narrow"/>
                <a:cs typeface="Calibri"/>
              </a:rPr>
              <a:t>Isquémico</a:t>
            </a:r>
          </a:p>
          <a:p>
            <a:pPr algn="ctr"/>
            <a:r>
              <a:rPr lang="es-ES" sz="1800" dirty="0">
                <a:solidFill>
                  <a:schemeClr val="tx1"/>
                </a:solidFill>
                <a:latin typeface="Arial Narrow"/>
                <a:cs typeface="Calibri"/>
              </a:rPr>
              <a:t>85%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500006C-7302-443F-9159-9D60762C9353}"/>
              </a:ext>
            </a:extLst>
          </p:cNvPr>
          <p:cNvSpPr txBox="1"/>
          <p:nvPr/>
        </p:nvSpPr>
        <p:spPr>
          <a:xfrm>
            <a:off x="3619551" y="3918688"/>
            <a:ext cx="2421671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hlinkClick r:id="rId3"/>
              </a:rPr>
              <a:t>https://images.app.goo.gl/yZGurNZnD7fhgtxo8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5995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130641" y="1203503"/>
            <a:ext cx="5101799" cy="56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CO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104900" y="448054"/>
            <a:ext cx="4648200" cy="85303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2400" kern="0" dirty="0">
                <a:solidFill>
                  <a:srgbClr val="1457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ACV es una </a:t>
            </a:r>
            <a:r>
              <a:rPr lang="es-MX" sz="2400" b="1" kern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urgencia vital</a:t>
            </a:r>
            <a:endParaRPr lang="es-MX" sz="2400" kern="0" dirty="0">
              <a:solidFill>
                <a:srgbClr val="145768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2" descr="Siete secretos para tener mucho más tiempo libre, según la cienci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t="1008" r="489" b="13426"/>
          <a:stretch/>
        </p:blipFill>
        <p:spPr bwMode="auto">
          <a:xfrm>
            <a:off x="864700" y="1100007"/>
            <a:ext cx="2843039" cy="171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982269" y="1142697"/>
            <a:ext cx="22897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500" kern="0" dirty="0">
                <a:solidFill>
                  <a:srgbClr val="C00000"/>
                </a:solidFill>
                <a:latin typeface="Arial Narrow"/>
                <a:cs typeface="Arial"/>
              </a:rPr>
              <a:t>Debe ser atendido dentro de las primeras </a:t>
            </a:r>
            <a:r>
              <a:rPr lang="es-MX" sz="2500" b="1" u="sng" kern="0" dirty="0">
                <a:solidFill>
                  <a:srgbClr val="C00000"/>
                </a:solidFill>
                <a:latin typeface="Arial Narrow"/>
                <a:cs typeface="Arial"/>
              </a:rPr>
              <a:t>4.5 horas</a:t>
            </a:r>
            <a:r>
              <a:rPr lang="es-MX" sz="2500" b="1" kern="0" dirty="0">
                <a:solidFill>
                  <a:srgbClr val="C00000"/>
                </a:solidFill>
                <a:latin typeface="Arial Narrow"/>
                <a:cs typeface="Arial"/>
              </a:rPr>
              <a:t>.</a:t>
            </a:r>
            <a:endParaRPr lang="es-CO" sz="2500" b="1" kern="0" dirty="0">
              <a:solidFill>
                <a:srgbClr val="C00000"/>
              </a:solidFill>
              <a:latin typeface="Arial Narrow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641836" y="2625618"/>
            <a:ext cx="101181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00" dirty="0"/>
              <a:t>https://acortar.link/iLFZ98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65DF1615-2C78-4B12-862F-F05C38B15530}"/>
              </a:ext>
            </a:extLst>
          </p:cNvPr>
          <p:cNvSpPr txBox="1">
            <a:spLocks/>
          </p:cNvSpPr>
          <p:nvPr/>
        </p:nvSpPr>
        <p:spPr>
          <a:xfrm>
            <a:off x="926288" y="4000803"/>
            <a:ext cx="4947461" cy="1100197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kern="0" dirty="0">
                <a:solidFill>
                  <a:srgbClr val="3127F1"/>
                </a:solidFill>
                <a:latin typeface="Arial Narrow"/>
                <a:ea typeface="+mj-ea"/>
                <a:cs typeface="Arial"/>
              </a:rPr>
              <a:t>Es la primera causa de discapacidad grave a </a:t>
            </a:r>
            <a:r>
              <a:rPr lang="es-CO" sz="2400" b="1" u="sng" kern="0" dirty="0">
                <a:solidFill>
                  <a:srgbClr val="3127F1"/>
                </a:solidFill>
                <a:latin typeface="Arial Narrow"/>
                <a:ea typeface="+mj-ea"/>
                <a:cs typeface="Arial"/>
              </a:rPr>
              <a:t>largo plazo</a:t>
            </a:r>
            <a:r>
              <a:rPr lang="es-CO" sz="2400" b="1" kern="0" dirty="0">
                <a:solidFill>
                  <a:srgbClr val="3127F1"/>
                </a:solidFill>
                <a:latin typeface="Arial Narrow"/>
                <a:ea typeface="+mj-ea"/>
                <a:cs typeface="Arial"/>
              </a:rPr>
              <a:t>.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B4974E86-7FFC-426D-B793-DD7E40A2F594}"/>
              </a:ext>
            </a:extLst>
          </p:cNvPr>
          <p:cNvSpPr txBox="1">
            <a:spLocks/>
          </p:cNvSpPr>
          <p:nvPr/>
        </p:nvSpPr>
        <p:spPr>
          <a:xfrm>
            <a:off x="926288" y="3145535"/>
            <a:ext cx="5306151" cy="1405366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Es uno de los motivos más frecuentes de consulta en los servicios de urgencias.</a:t>
            </a:r>
            <a:endParaRPr lang="es-CO" sz="2400" kern="0" dirty="0">
              <a:solidFill>
                <a:srgbClr val="145768"/>
              </a:solidFill>
              <a:latin typeface="Arial Narrow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3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9">
            <a:extLst>
              <a:ext uri="{FF2B5EF4-FFF2-40B4-BE49-F238E27FC236}">
                <a16:creationId xmlns:a16="http://schemas.microsoft.com/office/drawing/2014/main" xmlns="" id="{6B6A6391-53CF-4F50-922A-D3788740EA7F}"/>
              </a:ext>
            </a:extLst>
          </p:cNvPr>
          <p:cNvSpPr txBox="1">
            <a:spLocks noChangeArrowheads="1"/>
          </p:cNvSpPr>
          <p:nvPr/>
        </p:nvSpPr>
        <p:spPr>
          <a:xfrm>
            <a:off x="1744692" y="308670"/>
            <a:ext cx="3368615" cy="430377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altLang="es-CO" sz="30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Impacto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0378572-0522-4994-BB06-946C3992C9D6}"/>
              </a:ext>
            </a:extLst>
          </p:cNvPr>
          <p:cNvSpPr txBox="1"/>
          <p:nvPr/>
        </p:nvSpPr>
        <p:spPr>
          <a:xfrm>
            <a:off x="747127" y="964674"/>
            <a:ext cx="5363743" cy="7040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CO" sz="1875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Cualquier persona puede llegar a presentar un ACV.</a:t>
            </a:r>
            <a:r>
              <a:rPr lang="en-US" sz="1875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​</a:t>
            </a:r>
            <a:endParaRPr lang="es-ES" sz="1875" dirty="0">
              <a:ea typeface="+mj-ea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s-CO" sz="1875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El riesgo de padecerlo aumenta con la edad 55 años</a:t>
            </a:r>
            <a:r>
              <a:rPr lang="es-CO" sz="2250" kern="0" dirty="0">
                <a:solidFill>
                  <a:srgbClr val="145768"/>
                </a:solidFill>
                <a:latin typeface="Arial Narrow"/>
                <a:ea typeface="+mj-ea"/>
                <a:cs typeface="Arial"/>
              </a:rPr>
              <a:t>.</a:t>
            </a:r>
          </a:p>
        </p:txBody>
      </p:sp>
      <p:pic>
        <p:nvPicPr>
          <p:cNvPr id="5" name="Imagen 3" descr="Interfaz de usuario gráfica, Aplicación, Tabla, Excel&#10;&#10;Descripción generada automáticamente">
            <a:extLst>
              <a:ext uri="{FF2B5EF4-FFF2-40B4-BE49-F238E27FC236}">
                <a16:creationId xmlns:a16="http://schemas.microsoft.com/office/drawing/2014/main" xmlns="" id="{880217E7-608B-4113-8C90-1057FFFA1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" t="41951" r="49038" b="9268"/>
          <a:stretch/>
        </p:blipFill>
        <p:spPr>
          <a:xfrm>
            <a:off x="1032805" y="1907566"/>
            <a:ext cx="5203159" cy="2714928"/>
          </a:xfrm>
          <a:prstGeom prst="roundRect">
            <a:avLst>
              <a:gd name="adj" fmla="val 906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ángulo 1"/>
          <p:cNvSpPr/>
          <p:nvPr/>
        </p:nvSpPr>
        <p:spPr>
          <a:xfrm>
            <a:off x="2726370" y="4928056"/>
            <a:ext cx="15529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Instituto Nacional de Salud - INS</a:t>
            </a:r>
            <a:endParaRPr lang="es-CO" sz="8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CC6B1D3-EC56-4B98-94FC-16F87FA58FC5}"/>
              </a:ext>
            </a:extLst>
          </p:cNvPr>
          <p:cNvSpPr/>
          <p:nvPr/>
        </p:nvSpPr>
        <p:spPr>
          <a:xfrm>
            <a:off x="908050" y="2661688"/>
            <a:ext cx="5461000" cy="272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50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6FCF49A9-CFBC-4F30-A01A-A07B31D12059}"/>
              </a:ext>
            </a:extLst>
          </p:cNvPr>
          <p:cNvSpPr txBox="1">
            <a:spLocks noChangeArrowheads="1"/>
          </p:cNvSpPr>
          <p:nvPr/>
        </p:nvSpPr>
        <p:spPr>
          <a:xfrm>
            <a:off x="422818" y="493258"/>
            <a:ext cx="6172200" cy="944726"/>
          </a:xfrm>
          <a:prstGeom prst="rect">
            <a:avLst/>
          </a:prstGeom>
          <a:noFill/>
        </p:spPr>
        <p:txBody>
          <a:bodyPr lIns="68580" tIns="34290" rIns="68580" bIns="3429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750"/>
              </a:spcBef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s-ES" altLang="es-CO" sz="2625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Factores de riesgo</a:t>
            </a:r>
            <a:br>
              <a:rPr lang="es-ES" altLang="es-CO" sz="2625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</a:br>
            <a:r>
              <a:rPr lang="es-ES" altLang="es-CO" sz="2625" b="1" dirty="0">
                <a:solidFill>
                  <a:srgbClr val="0070C0"/>
                </a:solidFill>
                <a:latin typeface="Arial"/>
                <a:ea typeface="+mn-ea"/>
                <a:cs typeface="Arial"/>
              </a:rPr>
              <a:t>NO</a:t>
            </a:r>
            <a:r>
              <a:rPr lang="es-ES" altLang="es-CO" sz="2625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 modificables</a:t>
            </a:r>
          </a:p>
        </p:txBody>
      </p:sp>
      <p:pic>
        <p:nvPicPr>
          <p:cNvPr id="2052" name="Picture 4" descr="Cuál es la mejor edad en la vida de una persona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" y="2123446"/>
            <a:ext cx="2555915" cy="191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419381" y="3890341"/>
            <a:ext cx="2179074" cy="150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75" dirty="0"/>
              <a:t>https://acortar.link/UECmge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964353701"/>
              </p:ext>
            </p:extLst>
          </p:nvPr>
        </p:nvGraphicFramePr>
        <p:xfrm>
          <a:off x="2840404" y="1640509"/>
          <a:ext cx="3971192" cy="3024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003713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Diseño personalizad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720d7930-f6ad-4b31-8dd8-f6b43e3d178f" xsi:nil="true"/>
    <MigrationWizIdPermissions xmlns="720d7930-f6ad-4b31-8dd8-f6b43e3d178f" xsi:nil="true"/>
    <MigrationWizIdDocumentLibraryPermissions xmlns="720d7930-f6ad-4b31-8dd8-f6b43e3d178f" xsi:nil="true"/>
    <MigrationWizIdSecurityGroups xmlns="720d7930-f6ad-4b31-8dd8-f6b43e3d178f" xsi:nil="true"/>
    <MigrationWizIdPermissionLevels xmlns="720d7930-f6ad-4b31-8dd8-f6b43e3d178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2047BFF2AC2534B9B9B8D68AC5D9643" ma:contentTypeVersion="16" ma:contentTypeDescription="Crear nuevo documento." ma:contentTypeScope="" ma:versionID="1c4cd187311986fa11ce72ff41076e3d">
  <xsd:schema xmlns:xsd="http://www.w3.org/2001/XMLSchema" xmlns:xs="http://www.w3.org/2001/XMLSchema" xmlns:p="http://schemas.microsoft.com/office/2006/metadata/properties" xmlns:ns3="720d7930-f6ad-4b31-8dd8-f6b43e3d178f" xmlns:ns4="d1f8396f-904f-4943-b446-7bc055dc1b25" targetNamespace="http://schemas.microsoft.com/office/2006/metadata/properties" ma:root="true" ma:fieldsID="d47e881255f891a830a9ddfa2e975a76" ns3:_="" ns4:_="">
    <xsd:import namespace="720d7930-f6ad-4b31-8dd8-f6b43e3d178f"/>
    <xsd:import namespace="d1f8396f-904f-4943-b446-7bc055dc1b25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0d7930-f6ad-4b31-8dd8-f6b43e3d178f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9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8396f-904f-4943-b446-7bc055dc1b2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ash de la sugerencia para compartir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2AD49C-74C7-48E5-A1C8-DDE24EBC38FA}">
  <ds:schemaRefs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720d7930-f6ad-4b31-8dd8-f6b43e3d178f"/>
    <ds:schemaRef ds:uri="http://purl.org/dc/dcmitype/"/>
    <ds:schemaRef ds:uri="d1f8396f-904f-4943-b446-7bc055dc1b25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D6D8A74-9A36-4D83-A185-7A8A1A0EE7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F83F6F-EBF9-4986-A955-C5C92FE6BD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0d7930-f6ad-4b31-8dd8-f6b43e3d178f"/>
    <ds:schemaRef ds:uri="d1f8396f-904f-4943-b446-7bc055dc1b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2218</TotalTime>
  <Words>464</Words>
  <Application>Microsoft Office PowerPoint</Application>
  <PresentationFormat>Personalizado</PresentationFormat>
  <Paragraphs>109</Paragraphs>
  <Slides>27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27</vt:i4>
      </vt:variant>
    </vt:vector>
  </HeadingPairs>
  <TitlesOfParts>
    <vt:vector size="40" baseType="lpstr">
      <vt:lpstr>MS Gothic</vt:lpstr>
      <vt:lpstr>Arial</vt:lpstr>
      <vt:lpstr>Arial Black</vt:lpstr>
      <vt:lpstr>Arial Narrow</vt:lpstr>
      <vt:lpstr>Calibri</vt:lpstr>
      <vt:lpstr>Calibri Light</vt:lpstr>
      <vt:lpstr>Diseño personalizado</vt:lpstr>
      <vt:lpstr>1_Diseño personalizado</vt:lpstr>
      <vt:lpstr>2_Diseño personalizado</vt:lpstr>
      <vt:lpstr>3_Diseño personalizado</vt:lpstr>
      <vt:lpstr>4_Diseño personalizado</vt:lpstr>
      <vt:lpstr>6_Diseño personalizado</vt:lpstr>
      <vt:lpstr>4_Diseño personalizado</vt:lpstr>
      <vt:lpstr>Presentación de PowerPoint</vt:lpstr>
      <vt:lpstr>Presentación de PowerPoint</vt:lpstr>
      <vt:lpstr>Objetivos de capacitación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Tavera Riveros, Bryan Rober</dc:creator>
  <cp:lastModifiedBy>Alvarado Patiño, Sandra</cp:lastModifiedBy>
  <cp:revision>376</cp:revision>
  <dcterms:created xsi:type="dcterms:W3CDTF">2020-01-15T19:55:08Z</dcterms:created>
  <dcterms:modified xsi:type="dcterms:W3CDTF">2023-04-21T13:31:06Z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0x010100B2047BFF2AC2534B9B9B8D68AC5D9643</vt:lpwstr>
  </property>
</Properties>
</file>