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72" r:id="rId2"/>
    <p:sldMasterId id="2147483995" r:id="rId3"/>
    <p:sldMasterId id="2147483720" r:id="rId4"/>
  </p:sldMasterIdLst>
  <p:notesMasterIdLst>
    <p:notesMasterId r:id="rId26"/>
  </p:notesMasterIdLst>
  <p:sldIdLst>
    <p:sldId id="547" r:id="rId5"/>
    <p:sldId id="550" r:id="rId6"/>
    <p:sldId id="563" r:id="rId7"/>
    <p:sldId id="256" r:id="rId8"/>
    <p:sldId id="367" r:id="rId9"/>
    <p:sldId id="315" r:id="rId10"/>
    <p:sldId id="270" r:id="rId11"/>
    <p:sldId id="280" r:id="rId12"/>
    <p:sldId id="285" r:id="rId13"/>
    <p:sldId id="286" r:id="rId14"/>
    <p:sldId id="266" r:id="rId15"/>
    <p:sldId id="554" r:id="rId16"/>
    <p:sldId id="555" r:id="rId17"/>
    <p:sldId id="275" r:id="rId18"/>
    <p:sldId id="283" r:id="rId19"/>
    <p:sldId id="274" r:id="rId20"/>
    <p:sldId id="292" r:id="rId21"/>
    <p:sldId id="271" r:id="rId22"/>
    <p:sldId id="287" r:id="rId23"/>
    <p:sldId id="288" r:id="rId24"/>
    <p:sldId id="544" r:id="rId25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jardo Zuluaga, Nubia" initials="FN" lastIdx="5" clrIdx="0">
    <p:extLst>
      <p:ext uri="{19B8F6BF-5375-455C-9EA6-DF929625EA0E}">
        <p15:presenceInfo xmlns:p15="http://schemas.microsoft.com/office/powerpoint/2012/main" userId="S::nfajardo@saludcapital.gov.co::d2252665-327a-4a45-b206-743d40f80d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FFC8"/>
    <a:srgbClr val="E8BDF1"/>
    <a:srgbClr val="FDFBBB"/>
    <a:srgbClr val="F8CCAE"/>
    <a:srgbClr val="BDEEFF"/>
    <a:srgbClr val="C9E7A7"/>
    <a:srgbClr val="071FF5"/>
    <a:srgbClr val="145768"/>
    <a:srgbClr val="C90A8D"/>
    <a:srgbClr val="CA6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3FE594-A939-89EE-401F-061B662DDE21}" v="11" dt="2022-01-31T00:38:08.327"/>
    <p1510:client id="{3915A6CE-BCF2-E8AD-5C6A-F5FB94864810}" v="2" dt="2021-02-15T01:42:12.610"/>
    <p1510:client id="{411A4F8D-978C-51A4-73B0-48DCE10F4576}" v="1" dt="2022-01-31T00:38:32.977"/>
    <p1510:client id="{5FF6B2F4-DE7A-BDFD-A461-01AD6F47BED3}" v="1" dt="2022-01-31T00:35:28.430"/>
    <p1510:client id="{649D5AD5-E50B-F1DD-2C18-95EC3DC257A5}" v="1959" dt="2022-01-31T22:11:44.192"/>
    <p1510:client id="{7152778F-6844-27CA-F2F8-DC8BC0930B1E}" v="8" dt="2021-01-13T19:10:10.381"/>
    <p1510:client id="{75319FAA-A793-B359-C130-832B546D22DF}" v="2819" dt="2022-01-31T18:12:40.242"/>
    <p1510:client id="{8361E3E6-FABA-1001-0EC9-7E1C85BFF856}" v="2" dt="2021-01-29T00:11:56.007"/>
    <p1510:client id="{97F04F28-F177-C631-1219-102C74693A14}" v="4" dt="2022-01-31T00:40:05.037"/>
    <p1510:client id="{A35317C3-A535-30DD-24AE-EC142EB34EFA}" v="165" dt="2021-11-22T03:53:38.188"/>
    <p1510:client id="{BCDA3E90-1A64-83D4-39D9-5BF4791F53E1}" v="7" dt="2021-01-12T17:52:47.286"/>
    <p1510:client id="{C8E0697B-AF5A-0172-6B99-B065318AD0E3}" v="73" dt="2021-01-12T17:00:34.530"/>
    <p1510:client id="{D0207628-3336-9021-A0FD-D9727567D641}" v="4" dt="2021-01-12T14:16:17.092"/>
    <p1510:client id="{D39879F2-B0DD-CD5D-8955-EE80801EEB55}" v="14" dt="2022-01-31T00:34:58.655"/>
    <p1510:client id="{F2EBD564-32E1-29D6-7171-B9B82A471533}" v="32" dt="2021-02-14T22:03:26.514"/>
    <p1510:client id="{FB513568-AE65-0020-C3E6-2C7418E6EE16}" v="105" dt="2021-01-07T02:48:39.6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57EA1C-B971-4BC7-854B-03BB047EFEA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0F647A98-FC43-4FFD-BCDC-E8613D7B8A97}">
      <dgm:prSet phldrT="[Texto]"/>
      <dgm:spPr/>
      <dgm:t>
        <a:bodyPr/>
        <a:lstStyle/>
        <a:p>
          <a:r>
            <a:rPr lang="es-CO" dirty="0"/>
            <a:t>Entidades Locales o regionales.</a:t>
          </a:r>
        </a:p>
      </dgm:t>
    </dgm:pt>
    <dgm:pt modelId="{7FCC152E-BFE2-4338-946F-5C5E40C8FEA6}" type="parTrans" cxnId="{338930F9-27D7-43B9-AB1A-F15E163049D3}">
      <dgm:prSet/>
      <dgm:spPr/>
      <dgm:t>
        <a:bodyPr/>
        <a:lstStyle/>
        <a:p>
          <a:endParaRPr lang="es-CO"/>
        </a:p>
      </dgm:t>
    </dgm:pt>
    <dgm:pt modelId="{4AFDE302-47AB-4301-B4A9-6859DF671F06}" type="sibTrans" cxnId="{338930F9-27D7-43B9-AB1A-F15E163049D3}">
      <dgm:prSet/>
      <dgm:spPr/>
      <dgm:t>
        <a:bodyPr/>
        <a:lstStyle/>
        <a:p>
          <a:endParaRPr lang="es-CO"/>
        </a:p>
      </dgm:t>
    </dgm:pt>
    <dgm:pt modelId="{49CAC80C-C2A3-437C-BA67-B42106A8C6B7}">
      <dgm:prSet phldrT="[Texto]"/>
      <dgm:spPr/>
      <dgm:t>
        <a:bodyPr/>
        <a:lstStyle/>
        <a:p>
          <a:r>
            <a:rPr lang="es-CO"/>
            <a:t>Organismos de socorro.</a:t>
          </a:r>
        </a:p>
      </dgm:t>
    </dgm:pt>
    <dgm:pt modelId="{5454F4CA-7936-4972-9E9C-E68F17DAE3DC}" type="parTrans" cxnId="{6ED12499-7F45-4079-865C-6650717A4854}">
      <dgm:prSet/>
      <dgm:spPr/>
      <dgm:t>
        <a:bodyPr/>
        <a:lstStyle/>
        <a:p>
          <a:endParaRPr lang="es-CO"/>
        </a:p>
      </dgm:t>
    </dgm:pt>
    <dgm:pt modelId="{D310A78C-78EF-4150-BB3A-0CCF05319A04}" type="sibTrans" cxnId="{6ED12499-7F45-4079-865C-6650717A4854}">
      <dgm:prSet/>
      <dgm:spPr/>
      <dgm:t>
        <a:bodyPr/>
        <a:lstStyle/>
        <a:p>
          <a:endParaRPr lang="es-CO"/>
        </a:p>
      </dgm:t>
    </dgm:pt>
    <dgm:pt modelId="{6C2C18B3-2597-4E52-84BF-27BD44FF7987}">
      <dgm:prSet phldrT="[Texto]"/>
      <dgm:spPr/>
      <dgm:t>
        <a:bodyPr/>
        <a:lstStyle/>
        <a:p>
          <a:r>
            <a:rPr lang="es-CO"/>
            <a:t>Prestadores de salud.</a:t>
          </a:r>
        </a:p>
      </dgm:t>
    </dgm:pt>
    <dgm:pt modelId="{97B9ADB5-EB1A-433C-B32A-D589173AF394}" type="parTrans" cxnId="{960B27E9-5AEB-40CF-8195-9D849A3F0428}">
      <dgm:prSet/>
      <dgm:spPr/>
      <dgm:t>
        <a:bodyPr/>
        <a:lstStyle/>
        <a:p>
          <a:endParaRPr lang="es-CO"/>
        </a:p>
      </dgm:t>
    </dgm:pt>
    <dgm:pt modelId="{65E22EB8-70E0-4451-B827-8841240F7FD2}" type="sibTrans" cxnId="{960B27E9-5AEB-40CF-8195-9D849A3F0428}">
      <dgm:prSet/>
      <dgm:spPr/>
      <dgm:t>
        <a:bodyPr/>
        <a:lstStyle/>
        <a:p>
          <a:endParaRPr lang="es-CO"/>
        </a:p>
      </dgm:t>
    </dgm:pt>
    <dgm:pt modelId="{32BA140A-5630-415B-9CA6-97CDA2904F2A}">
      <dgm:prSet/>
      <dgm:spPr/>
      <dgm:t>
        <a:bodyPr/>
        <a:lstStyle/>
        <a:p>
          <a:r>
            <a:rPr lang="es-CO"/>
            <a:t>Comunidad </a:t>
          </a:r>
        </a:p>
      </dgm:t>
    </dgm:pt>
    <dgm:pt modelId="{735B6548-DC4C-4529-B0B4-DF7ED599DCA6}" type="parTrans" cxnId="{4EC50109-08E1-4B4E-B293-5C1EC2D93C7B}">
      <dgm:prSet/>
      <dgm:spPr/>
      <dgm:t>
        <a:bodyPr/>
        <a:lstStyle/>
        <a:p>
          <a:endParaRPr lang="es-CO"/>
        </a:p>
      </dgm:t>
    </dgm:pt>
    <dgm:pt modelId="{EA3C5A62-1D9F-4DE2-A4CF-B258C95C98DE}" type="sibTrans" cxnId="{4EC50109-08E1-4B4E-B293-5C1EC2D93C7B}">
      <dgm:prSet/>
      <dgm:spPr/>
      <dgm:t>
        <a:bodyPr/>
        <a:lstStyle/>
        <a:p>
          <a:endParaRPr lang="es-CO"/>
        </a:p>
      </dgm:t>
    </dgm:pt>
    <dgm:pt modelId="{44A58A65-959F-4F8E-887E-DA3871D33F77}" type="pres">
      <dgm:prSet presAssocID="{1057EA1C-B971-4BC7-854B-03BB047EFEA9}" presName="Name0" presStyleCnt="0">
        <dgm:presLayoutVars>
          <dgm:chMax val="7"/>
          <dgm:chPref val="7"/>
          <dgm:dir/>
        </dgm:presLayoutVars>
      </dgm:prSet>
      <dgm:spPr/>
    </dgm:pt>
    <dgm:pt modelId="{AD6A64C2-FEC8-4377-BD49-02B85C5FAC6A}" type="pres">
      <dgm:prSet presAssocID="{1057EA1C-B971-4BC7-854B-03BB047EFEA9}" presName="Name1" presStyleCnt="0"/>
      <dgm:spPr/>
    </dgm:pt>
    <dgm:pt modelId="{42EA0325-B1D1-4238-96FD-D21DCF8392C9}" type="pres">
      <dgm:prSet presAssocID="{1057EA1C-B971-4BC7-854B-03BB047EFEA9}" presName="cycle" presStyleCnt="0"/>
      <dgm:spPr/>
    </dgm:pt>
    <dgm:pt modelId="{5F5D8982-4278-4C9B-B67C-AD000FE84000}" type="pres">
      <dgm:prSet presAssocID="{1057EA1C-B971-4BC7-854B-03BB047EFEA9}" presName="srcNode" presStyleLbl="node1" presStyleIdx="0" presStyleCnt="4"/>
      <dgm:spPr/>
    </dgm:pt>
    <dgm:pt modelId="{CD629935-0538-423E-9315-E3127AA57BB5}" type="pres">
      <dgm:prSet presAssocID="{1057EA1C-B971-4BC7-854B-03BB047EFEA9}" presName="conn" presStyleLbl="parChTrans1D2" presStyleIdx="0" presStyleCnt="1"/>
      <dgm:spPr/>
    </dgm:pt>
    <dgm:pt modelId="{2DFF28F0-FA9D-40A9-AEA7-8C9A55EA5155}" type="pres">
      <dgm:prSet presAssocID="{1057EA1C-B971-4BC7-854B-03BB047EFEA9}" presName="extraNode" presStyleLbl="node1" presStyleIdx="0" presStyleCnt="4"/>
      <dgm:spPr/>
    </dgm:pt>
    <dgm:pt modelId="{9E45289A-D10D-4C49-8D90-352DCD0FE412}" type="pres">
      <dgm:prSet presAssocID="{1057EA1C-B971-4BC7-854B-03BB047EFEA9}" presName="dstNode" presStyleLbl="node1" presStyleIdx="0" presStyleCnt="4"/>
      <dgm:spPr/>
    </dgm:pt>
    <dgm:pt modelId="{F9F454D5-F3BD-424E-B6CB-E0E3153E5660}" type="pres">
      <dgm:prSet presAssocID="{0F647A98-FC43-4FFD-BCDC-E8613D7B8A97}" presName="text_1" presStyleLbl="node1" presStyleIdx="0" presStyleCnt="4">
        <dgm:presLayoutVars>
          <dgm:bulletEnabled val="1"/>
        </dgm:presLayoutVars>
      </dgm:prSet>
      <dgm:spPr/>
    </dgm:pt>
    <dgm:pt modelId="{34020B76-B1A0-4B79-93FD-219BB1E0EEE9}" type="pres">
      <dgm:prSet presAssocID="{0F647A98-FC43-4FFD-BCDC-E8613D7B8A97}" presName="accent_1" presStyleCnt="0"/>
      <dgm:spPr/>
    </dgm:pt>
    <dgm:pt modelId="{D33CE149-B9ED-46F1-976B-6FBC48A00004}" type="pres">
      <dgm:prSet presAssocID="{0F647A98-FC43-4FFD-BCDC-E8613D7B8A97}" presName="accentRepeatNode" presStyleLbl="solidFgAcc1" presStyleIdx="0" presStyleCnt="4"/>
      <dgm:spPr/>
    </dgm:pt>
    <dgm:pt modelId="{070D40EE-B274-4C35-AF4A-C735FDC6E23E}" type="pres">
      <dgm:prSet presAssocID="{49CAC80C-C2A3-437C-BA67-B42106A8C6B7}" presName="text_2" presStyleLbl="node1" presStyleIdx="1" presStyleCnt="4">
        <dgm:presLayoutVars>
          <dgm:bulletEnabled val="1"/>
        </dgm:presLayoutVars>
      </dgm:prSet>
      <dgm:spPr/>
    </dgm:pt>
    <dgm:pt modelId="{F03BC8E7-444D-42AE-ACD8-B13673C71C9F}" type="pres">
      <dgm:prSet presAssocID="{49CAC80C-C2A3-437C-BA67-B42106A8C6B7}" presName="accent_2" presStyleCnt="0"/>
      <dgm:spPr/>
    </dgm:pt>
    <dgm:pt modelId="{5ED7AB7C-53F6-41C1-B00C-54C820EDADBD}" type="pres">
      <dgm:prSet presAssocID="{49CAC80C-C2A3-437C-BA67-B42106A8C6B7}" presName="accentRepeatNode" presStyleLbl="solidFgAcc1" presStyleIdx="1" presStyleCnt="4"/>
      <dgm:spPr>
        <a:blipFill rotWithShape="0">
          <a:blip xmlns:r="http://schemas.openxmlformats.org/officeDocument/2006/relationships" r:embed="rId1"/>
          <a:srcRect/>
          <a:stretch>
            <a:fillRect l="-33000" r="-33000"/>
          </a:stretch>
        </a:blipFill>
      </dgm:spPr>
    </dgm:pt>
    <dgm:pt modelId="{745F1B51-67A4-4A03-80E4-62480806E64E}" type="pres">
      <dgm:prSet presAssocID="{6C2C18B3-2597-4E52-84BF-27BD44FF7987}" presName="text_3" presStyleLbl="node1" presStyleIdx="2" presStyleCnt="4">
        <dgm:presLayoutVars>
          <dgm:bulletEnabled val="1"/>
        </dgm:presLayoutVars>
      </dgm:prSet>
      <dgm:spPr/>
    </dgm:pt>
    <dgm:pt modelId="{DC9FDD68-D380-46A7-BD9D-AB16B0E78C10}" type="pres">
      <dgm:prSet presAssocID="{6C2C18B3-2597-4E52-84BF-27BD44FF7987}" presName="accent_3" presStyleCnt="0"/>
      <dgm:spPr/>
    </dgm:pt>
    <dgm:pt modelId="{78CEC84E-3D43-4897-A62D-24571F4759DB}" type="pres">
      <dgm:prSet presAssocID="{6C2C18B3-2597-4E52-84BF-27BD44FF7987}" presName="accentRepeatNode" presStyleLbl="solidFgAcc1" presStyleIdx="2" presStyleCnt="4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</dgm:pt>
    <dgm:pt modelId="{C1D0A89D-C09E-478F-9296-8B19709AD96F}" type="pres">
      <dgm:prSet presAssocID="{32BA140A-5630-415B-9CA6-97CDA2904F2A}" presName="text_4" presStyleLbl="node1" presStyleIdx="3" presStyleCnt="4">
        <dgm:presLayoutVars>
          <dgm:bulletEnabled val="1"/>
        </dgm:presLayoutVars>
      </dgm:prSet>
      <dgm:spPr/>
    </dgm:pt>
    <dgm:pt modelId="{9F8F8A8B-ED93-4483-8B04-F04B4BA0891C}" type="pres">
      <dgm:prSet presAssocID="{32BA140A-5630-415B-9CA6-97CDA2904F2A}" presName="accent_4" presStyleCnt="0"/>
      <dgm:spPr/>
    </dgm:pt>
    <dgm:pt modelId="{E5ECEA1C-D7BF-4957-BCE5-1FC5EF7A297A}" type="pres">
      <dgm:prSet presAssocID="{32BA140A-5630-415B-9CA6-97CDA2904F2A}" presName="accentRepeatNode" presStyleLbl="solidFgAcc1" presStyleIdx="3" presStyleCnt="4"/>
      <dgm:spPr>
        <a:blipFill rotWithShape="0">
          <a:blip xmlns:r="http://schemas.openxmlformats.org/officeDocument/2006/relationships" r:embed="rId3"/>
          <a:srcRect/>
          <a:stretch>
            <a:fillRect l="-70000" r="-70000"/>
          </a:stretch>
        </a:blipFill>
      </dgm:spPr>
    </dgm:pt>
  </dgm:ptLst>
  <dgm:cxnLst>
    <dgm:cxn modelId="{4EC50109-08E1-4B4E-B293-5C1EC2D93C7B}" srcId="{1057EA1C-B971-4BC7-854B-03BB047EFEA9}" destId="{32BA140A-5630-415B-9CA6-97CDA2904F2A}" srcOrd="3" destOrd="0" parTransId="{735B6548-DC4C-4529-B0B4-DF7ED599DCA6}" sibTransId="{EA3C5A62-1D9F-4DE2-A4CF-B258C95C98DE}"/>
    <dgm:cxn modelId="{FCD38D19-B321-448A-AB4F-51246A63690A}" type="presOf" srcId="{49CAC80C-C2A3-437C-BA67-B42106A8C6B7}" destId="{070D40EE-B274-4C35-AF4A-C735FDC6E23E}" srcOrd="0" destOrd="0" presId="urn:microsoft.com/office/officeart/2008/layout/VerticalCurvedList"/>
    <dgm:cxn modelId="{F55A1162-6B0C-4195-B432-E19021844428}" type="presOf" srcId="{0F647A98-FC43-4FFD-BCDC-E8613D7B8A97}" destId="{F9F454D5-F3BD-424E-B6CB-E0E3153E5660}" srcOrd="0" destOrd="0" presId="urn:microsoft.com/office/officeart/2008/layout/VerticalCurvedList"/>
    <dgm:cxn modelId="{71582778-B240-46CD-BC64-4A49A102AFCA}" type="presOf" srcId="{6C2C18B3-2597-4E52-84BF-27BD44FF7987}" destId="{745F1B51-67A4-4A03-80E4-62480806E64E}" srcOrd="0" destOrd="0" presId="urn:microsoft.com/office/officeart/2008/layout/VerticalCurvedList"/>
    <dgm:cxn modelId="{6ED12499-7F45-4079-865C-6650717A4854}" srcId="{1057EA1C-B971-4BC7-854B-03BB047EFEA9}" destId="{49CAC80C-C2A3-437C-BA67-B42106A8C6B7}" srcOrd="1" destOrd="0" parTransId="{5454F4CA-7936-4972-9E9C-E68F17DAE3DC}" sibTransId="{D310A78C-78EF-4150-BB3A-0CCF05319A04}"/>
    <dgm:cxn modelId="{D57F22A5-69C8-4467-8B42-762DF9FCE998}" type="presOf" srcId="{32BA140A-5630-415B-9CA6-97CDA2904F2A}" destId="{C1D0A89D-C09E-478F-9296-8B19709AD96F}" srcOrd="0" destOrd="0" presId="urn:microsoft.com/office/officeart/2008/layout/VerticalCurvedList"/>
    <dgm:cxn modelId="{2B155BB7-1DF2-47BA-983B-E03299A5CF7A}" type="presOf" srcId="{4AFDE302-47AB-4301-B4A9-6859DF671F06}" destId="{CD629935-0538-423E-9315-E3127AA57BB5}" srcOrd="0" destOrd="0" presId="urn:microsoft.com/office/officeart/2008/layout/VerticalCurvedList"/>
    <dgm:cxn modelId="{960B27E9-5AEB-40CF-8195-9D849A3F0428}" srcId="{1057EA1C-B971-4BC7-854B-03BB047EFEA9}" destId="{6C2C18B3-2597-4E52-84BF-27BD44FF7987}" srcOrd="2" destOrd="0" parTransId="{97B9ADB5-EB1A-433C-B32A-D589173AF394}" sibTransId="{65E22EB8-70E0-4451-B827-8841240F7FD2}"/>
    <dgm:cxn modelId="{C82E62F6-3C44-4BAA-B415-3E3AB08C1FD7}" type="presOf" srcId="{1057EA1C-B971-4BC7-854B-03BB047EFEA9}" destId="{44A58A65-959F-4F8E-887E-DA3871D33F77}" srcOrd="0" destOrd="0" presId="urn:microsoft.com/office/officeart/2008/layout/VerticalCurvedList"/>
    <dgm:cxn modelId="{338930F9-27D7-43B9-AB1A-F15E163049D3}" srcId="{1057EA1C-B971-4BC7-854B-03BB047EFEA9}" destId="{0F647A98-FC43-4FFD-BCDC-E8613D7B8A97}" srcOrd="0" destOrd="0" parTransId="{7FCC152E-BFE2-4338-946F-5C5E40C8FEA6}" sibTransId="{4AFDE302-47AB-4301-B4A9-6859DF671F06}"/>
    <dgm:cxn modelId="{C6720687-D98D-41B5-B95B-5B22C2E3F434}" type="presParOf" srcId="{44A58A65-959F-4F8E-887E-DA3871D33F77}" destId="{AD6A64C2-FEC8-4377-BD49-02B85C5FAC6A}" srcOrd="0" destOrd="0" presId="urn:microsoft.com/office/officeart/2008/layout/VerticalCurvedList"/>
    <dgm:cxn modelId="{E3F0A1A8-BB51-4A7F-8B94-10135D74B6DF}" type="presParOf" srcId="{AD6A64C2-FEC8-4377-BD49-02B85C5FAC6A}" destId="{42EA0325-B1D1-4238-96FD-D21DCF8392C9}" srcOrd="0" destOrd="0" presId="urn:microsoft.com/office/officeart/2008/layout/VerticalCurvedList"/>
    <dgm:cxn modelId="{DE5427A3-8C5D-4463-93E7-C0B3AA761492}" type="presParOf" srcId="{42EA0325-B1D1-4238-96FD-D21DCF8392C9}" destId="{5F5D8982-4278-4C9B-B67C-AD000FE84000}" srcOrd="0" destOrd="0" presId="urn:microsoft.com/office/officeart/2008/layout/VerticalCurvedList"/>
    <dgm:cxn modelId="{60E0DCD2-431F-498E-9A89-9D5B1222F93F}" type="presParOf" srcId="{42EA0325-B1D1-4238-96FD-D21DCF8392C9}" destId="{CD629935-0538-423E-9315-E3127AA57BB5}" srcOrd="1" destOrd="0" presId="urn:microsoft.com/office/officeart/2008/layout/VerticalCurvedList"/>
    <dgm:cxn modelId="{495B8D2D-A1EA-42D0-89C5-C486C00B9289}" type="presParOf" srcId="{42EA0325-B1D1-4238-96FD-D21DCF8392C9}" destId="{2DFF28F0-FA9D-40A9-AEA7-8C9A55EA5155}" srcOrd="2" destOrd="0" presId="urn:microsoft.com/office/officeart/2008/layout/VerticalCurvedList"/>
    <dgm:cxn modelId="{3BDD192A-7869-4C68-A2F7-13D81CAA207D}" type="presParOf" srcId="{42EA0325-B1D1-4238-96FD-D21DCF8392C9}" destId="{9E45289A-D10D-4C49-8D90-352DCD0FE412}" srcOrd="3" destOrd="0" presId="urn:microsoft.com/office/officeart/2008/layout/VerticalCurvedList"/>
    <dgm:cxn modelId="{6DC52628-100B-4207-8D5B-58D48FF90FE9}" type="presParOf" srcId="{AD6A64C2-FEC8-4377-BD49-02B85C5FAC6A}" destId="{F9F454D5-F3BD-424E-B6CB-E0E3153E5660}" srcOrd="1" destOrd="0" presId="urn:microsoft.com/office/officeart/2008/layout/VerticalCurvedList"/>
    <dgm:cxn modelId="{3894C511-191A-4C84-9598-A7307CEC1D6C}" type="presParOf" srcId="{AD6A64C2-FEC8-4377-BD49-02B85C5FAC6A}" destId="{34020B76-B1A0-4B79-93FD-219BB1E0EEE9}" srcOrd="2" destOrd="0" presId="urn:microsoft.com/office/officeart/2008/layout/VerticalCurvedList"/>
    <dgm:cxn modelId="{42E239D0-FCFE-4351-86EE-DBAF4D2A2C49}" type="presParOf" srcId="{34020B76-B1A0-4B79-93FD-219BB1E0EEE9}" destId="{D33CE149-B9ED-46F1-976B-6FBC48A00004}" srcOrd="0" destOrd="0" presId="urn:microsoft.com/office/officeart/2008/layout/VerticalCurvedList"/>
    <dgm:cxn modelId="{4EB9C616-FEB7-4A89-BBFD-FB2E9B69D23C}" type="presParOf" srcId="{AD6A64C2-FEC8-4377-BD49-02B85C5FAC6A}" destId="{070D40EE-B274-4C35-AF4A-C735FDC6E23E}" srcOrd="3" destOrd="0" presId="urn:microsoft.com/office/officeart/2008/layout/VerticalCurvedList"/>
    <dgm:cxn modelId="{E708257C-38FE-4CB8-954E-9C5946C37197}" type="presParOf" srcId="{AD6A64C2-FEC8-4377-BD49-02B85C5FAC6A}" destId="{F03BC8E7-444D-42AE-ACD8-B13673C71C9F}" srcOrd="4" destOrd="0" presId="urn:microsoft.com/office/officeart/2008/layout/VerticalCurvedList"/>
    <dgm:cxn modelId="{1679DCA3-5FDC-4BA3-BA5B-B1DC26AC7CDD}" type="presParOf" srcId="{F03BC8E7-444D-42AE-ACD8-B13673C71C9F}" destId="{5ED7AB7C-53F6-41C1-B00C-54C820EDADBD}" srcOrd="0" destOrd="0" presId="urn:microsoft.com/office/officeart/2008/layout/VerticalCurvedList"/>
    <dgm:cxn modelId="{49945A23-232A-4235-B1C0-927C2A115DAB}" type="presParOf" srcId="{AD6A64C2-FEC8-4377-BD49-02B85C5FAC6A}" destId="{745F1B51-67A4-4A03-80E4-62480806E64E}" srcOrd="5" destOrd="0" presId="urn:microsoft.com/office/officeart/2008/layout/VerticalCurvedList"/>
    <dgm:cxn modelId="{D9F36B1F-91E4-44FE-9581-86A4B85E5BD4}" type="presParOf" srcId="{AD6A64C2-FEC8-4377-BD49-02B85C5FAC6A}" destId="{DC9FDD68-D380-46A7-BD9D-AB16B0E78C10}" srcOrd="6" destOrd="0" presId="urn:microsoft.com/office/officeart/2008/layout/VerticalCurvedList"/>
    <dgm:cxn modelId="{101C52BD-B9E9-4976-9B5E-E3BAB9D74C6B}" type="presParOf" srcId="{DC9FDD68-D380-46A7-BD9D-AB16B0E78C10}" destId="{78CEC84E-3D43-4897-A62D-24571F4759DB}" srcOrd="0" destOrd="0" presId="urn:microsoft.com/office/officeart/2008/layout/VerticalCurvedList"/>
    <dgm:cxn modelId="{55D98A90-E618-4DFB-B8E5-5C1738EF89B2}" type="presParOf" srcId="{AD6A64C2-FEC8-4377-BD49-02B85C5FAC6A}" destId="{C1D0A89D-C09E-478F-9296-8B19709AD96F}" srcOrd="7" destOrd="0" presId="urn:microsoft.com/office/officeart/2008/layout/VerticalCurvedList"/>
    <dgm:cxn modelId="{B8AF734D-B3EC-4E29-B467-4B9EB456A4B2}" type="presParOf" srcId="{AD6A64C2-FEC8-4377-BD49-02B85C5FAC6A}" destId="{9F8F8A8B-ED93-4483-8B04-F04B4BA0891C}" srcOrd="8" destOrd="0" presId="urn:microsoft.com/office/officeart/2008/layout/VerticalCurvedList"/>
    <dgm:cxn modelId="{41C8CE02-60CC-4E5A-B306-BE1DDEDA644A}" type="presParOf" srcId="{9F8F8A8B-ED93-4483-8B04-F04B4BA0891C}" destId="{E5ECEA1C-D7BF-4957-BCE5-1FC5EF7A297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629935-0538-423E-9315-E3127AA57BB5}">
      <dsp:nvSpPr>
        <dsp:cNvPr id="0" name=""/>
        <dsp:cNvSpPr/>
      </dsp:nvSpPr>
      <dsp:spPr>
        <a:xfrm>
          <a:off x="-4766758" y="-730620"/>
          <a:ext cx="5677641" cy="5677641"/>
        </a:xfrm>
        <a:prstGeom prst="blockArc">
          <a:avLst>
            <a:gd name="adj1" fmla="val 18900000"/>
            <a:gd name="adj2" fmla="val 2700000"/>
            <a:gd name="adj3" fmla="val 38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F454D5-F3BD-424E-B6CB-E0E3153E5660}">
      <dsp:nvSpPr>
        <dsp:cNvPr id="0" name=""/>
        <dsp:cNvSpPr/>
      </dsp:nvSpPr>
      <dsp:spPr>
        <a:xfrm>
          <a:off x="477045" y="324156"/>
          <a:ext cx="5066060" cy="6486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86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/>
            <a:t>Entidades Locales o regionales.</a:t>
          </a:r>
        </a:p>
      </dsp:txBody>
      <dsp:txXfrm>
        <a:off x="477045" y="324156"/>
        <a:ext cx="5066060" cy="648650"/>
      </dsp:txXfrm>
    </dsp:sp>
    <dsp:sp modelId="{D33CE149-B9ED-46F1-976B-6FBC48A00004}">
      <dsp:nvSpPr>
        <dsp:cNvPr id="0" name=""/>
        <dsp:cNvSpPr/>
      </dsp:nvSpPr>
      <dsp:spPr>
        <a:xfrm>
          <a:off x="71639" y="243075"/>
          <a:ext cx="810813" cy="8108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0D40EE-B274-4C35-AF4A-C735FDC6E23E}">
      <dsp:nvSpPr>
        <dsp:cNvPr id="0" name=""/>
        <dsp:cNvSpPr/>
      </dsp:nvSpPr>
      <dsp:spPr>
        <a:xfrm>
          <a:off x="848932" y="1297301"/>
          <a:ext cx="4694173" cy="6486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86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/>
            <a:t>Organismos de socorro.</a:t>
          </a:r>
        </a:p>
      </dsp:txBody>
      <dsp:txXfrm>
        <a:off x="848932" y="1297301"/>
        <a:ext cx="4694173" cy="648650"/>
      </dsp:txXfrm>
    </dsp:sp>
    <dsp:sp modelId="{5ED7AB7C-53F6-41C1-B00C-54C820EDADBD}">
      <dsp:nvSpPr>
        <dsp:cNvPr id="0" name=""/>
        <dsp:cNvSpPr/>
      </dsp:nvSpPr>
      <dsp:spPr>
        <a:xfrm>
          <a:off x="443525" y="1216220"/>
          <a:ext cx="810813" cy="810813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3000" r="-33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5F1B51-67A4-4A03-80E4-62480806E64E}">
      <dsp:nvSpPr>
        <dsp:cNvPr id="0" name=""/>
        <dsp:cNvSpPr/>
      </dsp:nvSpPr>
      <dsp:spPr>
        <a:xfrm>
          <a:off x="848932" y="2270447"/>
          <a:ext cx="4694173" cy="6486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86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/>
            <a:t>Prestadores de salud.</a:t>
          </a:r>
        </a:p>
      </dsp:txBody>
      <dsp:txXfrm>
        <a:off x="848932" y="2270447"/>
        <a:ext cx="4694173" cy="648650"/>
      </dsp:txXfrm>
    </dsp:sp>
    <dsp:sp modelId="{78CEC84E-3D43-4897-A62D-24571F4759DB}">
      <dsp:nvSpPr>
        <dsp:cNvPr id="0" name=""/>
        <dsp:cNvSpPr/>
      </dsp:nvSpPr>
      <dsp:spPr>
        <a:xfrm>
          <a:off x="443525" y="2189365"/>
          <a:ext cx="810813" cy="810813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0A89D-C09E-478F-9296-8B19709AD96F}">
      <dsp:nvSpPr>
        <dsp:cNvPr id="0" name=""/>
        <dsp:cNvSpPr/>
      </dsp:nvSpPr>
      <dsp:spPr>
        <a:xfrm>
          <a:off x="477045" y="3243592"/>
          <a:ext cx="5066060" cy="6486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867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/>
            <a:t>Comunidad </a:t>
          </a:r>
        </a:p>
      </dsp:txBody>
      <dsp:txXfrm>
        <a:off x="477045" y="3243592"/>
        <a:ext cx="5066060" cy="648650"/>
      </dsp:txXfrm>
    </dsp:sp>
    <dsp:sp modelId="{E5ECEA1C-D7BF-4957-BCE5-1FC5EF7A297A}">
      <dsp:nvSpPr>
        <dsp:cNvPr id="0" name=""/>
        <dsp:cNvSpPr/>
      </dsp:nvSpPr>
      <dsp:spPr>
        <a:xfrm>
          <a:off x="71639" y="3162510"/>
          <a:ext cx="810813" cy="810813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70000" r="-70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EDE3F-304E-47E9-8D1F-E1CDEB85CA89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8B0D3F-A790-4E80-96B6-CB408BA72ED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354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/>
              <a:t>La articulación operativa entre entidades que hacen parte del Sistema Integral de Seguridad y Emergencias se realiza en dos fases.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u="sng">
                <a:effectLst/>
              </a:rPr>
              <a:t>Primera</a:t>
            </a:r>
            <a:r>
              <a:rPr lang="es-MX"/>
              <a:t>, la Línea 123 </a:t>
            </a:r>
            <a:r>
              <a:rPr lang="es-MX" err="1"/>
              <a:t>recepciona</a:t>
            </a:r>
            <a:r>
              <a:rPr lang="es-MX"/>
              <a:t> las llamadas de los usuarios que reportan los incidentes de emergencias y seguridad y traslada la información capturada a las agencias pertinentes que deben atender los casos.</a:t>
            </a:r>
            <a:endParaRPr lang="es-C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u="sng"/>
              <a:t>Segunda</a:t>
            </a:r>
            <a:r>
              <a:rPr lang="es-MX"/>
              <a:t> las agencias reciben la información provista por la Línea 123 Bogotá y despachan los recursos necesarios para atender las situaciones que son de su conocimiento.</a:t>
            </a:r>
            <a:endParaRPr lang="es-C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/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B0D3F-A790-4E80-96B6-CB408BA72ED5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2781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b="1"/>
              <a:t>Urgencia</a:t>
            </a:r>
            <a:r>
              <a:rPr lang="es-CO"/>
              <a:t>: Es </a:t>
            </a:r>
            <a:r>
              <a:rPr lang="es-CO" b="1"/>
              <a:t>la alteración de la integridad física y/o mental </a:t>
            </a:r>
            <a:r>
              <a:rPr lang="es-CO"/>
              <a:t>de una persona, causada por un trauma o por una enfermedad de cualquier etiología que genere una demanda de atención inmediata y efectiva tendiente a disminuir los riesgos de invalidez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b="1"/>
              <a:t>Emergencia: </a:t>
            </a:r>
            <a:r>
              <a:rPr lang="es-CO"/>
              <a:t>Situación caracterizada por la alteración o interrupción intensa y grave de las condiciones normales de funcionamiento u operación de una comunidad, causada por un evento adverso o por la inminencia del mismo, que obliga a una reacción inmediata y que requiere la respuesta de las instituciones del estado, los medios de comunicación y de la comunidad general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b="1"/>
              <a:t>Desastres</a:t>
            </a:r>
            <a:r>
              <a:rPr lang="es-CO"/>
              <a:t>: Es el resultado que se desencadena de la manifestación de uno o varios eventos naturales o antropogénicos no intencionales que al encontrar condiciones propicias de vulnerabilidad en las personas, los bienes, la infraestructura, los medios de subsistencias, la prestación de servicios o los recursos ambientales , causa daños o perdidas humanas, materiales, económicas o ambientales, generando una alteración intensa, grave y extendida en las condiciones normales de funcionamiento de la sociedad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/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B0D3F-A790-4E80-96B6-CB408BA72ED5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13844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b="1"/>
              <a:t>Urgencia</a:t>
            </a:r>
            <a:r>
              <a:rPr lang="es-CO"/>
              <a:t>: Es </a:t>
            </a:r>
            <a:r>
              <a:rPr lang="es-CO" b="1"/>
              <a:t>la alteración de la integridad física y/o mental </a:t>
            </a:r>
            <a:r>
              <a:rPr lang="es-CO"/>
              <a:t>de una persona, causada por un trauma o por una enfermedad de cualquier etiología que genere una demanda de atención inmediata y efectiva tendiente a disminuir los riesgos de invalidez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b="1"/>
              <a:t>Emergencia: </a:t>
            </a:r>
            <a:r>
              <a:rPr lang="es-CO"/>
              <a:t>Situación caracterizada por la alteración o interrupción intensa y grave de las condiciones normales de funcionamiento u operación de una comunidad, causada por un evento adverso o por la inminencia del mismo, que obliga a una reacción inmediata y que requiere la respuesta de las instituciones del estado, los medios de comunicación y de la comunidad general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b="1"/>
              <a:t>Desastres</a:t>
            </a:r>
            <a:r>
              <a:rPr lang="es-CO"/>
              <a:t>: Es el resultado que se desencadena de la manifestación de uno o varios eventos naturales o antropogénicos no intencionales que al encontrar condiciones propicias de vulnerabilidad en las personas, los bienes, la infraestructura, los medios de subsistencias, la prestación de servicios o los recursos ambientales , causa daños o perdidas humanas, materiales, económicas o ambientales, generando una alteración intensa, grave y extendida en las condiciones normales de funcionamiento de la sociedad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/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B0D3F-A790-4E80-96B6-CB408BA72ED5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1446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b="1"/>
              <a:t>Urgencia</a:t>
            </a:r>
            <a:r>
              <a:rPr lang="es-CO"/>
              <a:t>: Es </a:t>
            </a:r>
            <a:r>
              <a:rPr lang="es-CO" b="1"/>
              <a:t>la alteración de la integridad física y/o mental </a:t>
            </a:r>
            <a:r>
              <a:rPr lang="es-CO"/>
              <a:t>de una persona, causada por un trauma o por una enfermedad de cualquier etiología que genere una demanda de atención inmediata y efectiva tendiente a disminuir los riesgos de invalidez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b="1"/>
              <a:t>Emergencia: </a:t>
            </a:r>
            <a:r>
              <a:rPr lang="es-CO"/>
              <a:t>Situación caracterizada por la alteración o interrupción intensa y grave de las condiciones normales de funcionamiento u operación de una comunidad, causada por un evento adverso o por la inminencia del mismo, que obliga a una reacción inmediata y que requiere la respuesta de las instituciones del estado, los medios de comunicación y de la comunidad general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b="1"/>
              <a:t>Desastres</a:t>
            </a:r>
            <a:r>
              <a:rPr lang="es-CO"/>
              <a:t>: Es el resultado que se desencadena de la manifestación de uno o varios eventos naturales o antropogénicos no intencionales que al encontrar condiciones propicias de vulnerabilidad en las personas, los bienes, la infraestructura, los medios de subsistencias, la prestación de servicios o los recursos ambientales , causa daños o perdidas humanas, materiales, económicas o ambientales, generando una alteración intensa, grave y extendida en las condiciones normales de funcionamiento de la sociedad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/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B0D3F-A790-4E80-96B6-CB408BA72ED5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1960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667E7F6B-C366-4346-95C1-26898659DB7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2138" algn="l"/>
                <a:tab pos="2794000" algn="l"/>
                <a:tab pos="3725863" algn="l"/>
                <a:tab pos="4657725" algn="l"/>
                <a:tab pos="5589588" algn="l"/>
                <a:tab pos="6521450" algn="l"/>
                <a:tab pos="7453313" algn="l"/>
                <a:tab pos="8385175" algn="l"/>
                <a:tab pos="9317038" algn="l"/>
                <a:tab pos="102489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2138" algn="l"/>
                <a:tab pos="2794000" algn="l"/>
                <a:tab pos="3725863" algn="l"/>
                <a:tab pos="4657725" algn="l"/>
                <a:tab pos="5589588" algn="l"/>
                <a:tab pos="6521450" algn="l"/>
                <a:tab pos="7453313" algn="l"/>
                <a:tab pos="8385175" algn="l"/>
                <a:tab pos="9317038" algn="l"/>
                <a:tab pos="102489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2138" algn="l"/>
                <a:tab pos="2794000" algn="l"/>
                <a:tab pos="3725863" algn="l"/>
                <a:tab pos="4657725" algn="l"/>
                <a:tab pos="5589588" algn="l"/>
                <a:tab pos="6521450" algn="l"/>
                <a:tab pos="7453313" algn="l"/>
                <a:tab pos="8385175" algn="l"/>
                <a:tab pos="9317038" algn="l"/>
                <a:tab pos="102489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2138" algn="l"/>
                <a:tab pos="2794000" algn="l"/>
                <a:tab pos="3725863" algn="l"/>
                <a:tab pos="4657725" algn="l"/>
                <a:tab pos="5589588" algn="l"/>
                <a:tab pos="6521450" algn="l"/>
                <a:tab pos="7453313" algn="l"/>
                <a:tab pos="8385175" algn="l"/>
                <a:tab pos="9317038" algn="l"/>
                <a:tab pos="102489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2138" algn="l"/>
                <a:tab pos="2794000" algn="l"/>
                <a:tab pos="3725863" algn="l"/>
                <a:tab pos="4657725" algn="l"/>
                <a:tab pos="5589588" algn="l"/>
                <a:tab pos="6521450" algn="l"/>
                <a:tab pos="7453313" algn="l"/>
                <a:tab pos="8385175" algn="l"/>
                <a:tab pos="9317038" algn="l"/>
                <a:tab pos="102489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2138" algn="l"/>
                <a:tab pos="2794000" algn="l"/>
                <a:tab pos="3725863" algn="l"/>
                <a:tab pos="4657725" algn="l"/>
                <a:tab pos="5589588" algn="l"/>
                <a:tab pos="6521450" algn="l"/>
                <a:tab pos="7453313" algn="l"/>
                <a:tab pos="8385175" algn="l"/>
                <a:tab pos="9317038" algn="l"/>
                <a:tab pos="102489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2138" algn="l"/>
                <a:tab pos="2794000" algn="l"/>
                <a:tab pos="3725863" algn="l"/>
                <a:tab pos="4657725" algn="l"/>
                <a:tab pos="5589588" algn="l"/>
                <a:tab pos="6521450" algn="l"/>
                <a:tab pos="7453313" algn="l"/>
                <a:tab pos="8385175" algn="l"/>
                <a:tab pos="9317038" algn="l"/>
                <a:tab pos="102489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2138" algn="l"/>
                <a:tab pos="2794000" algn="l"/>
                <a:tab pos="3725863" algn="l"/>
                <a:tab pos="4657725" algn="l"/>
                <a:tab pos="5589588" algn="l"/>
                <a:tab pos="6521450" algn="l"/>
                <a:tab pos="7453313" algn="l"/>
                <a:tab pos="8385175" algn="l"/>
                <a:tab pos="9317038" algn="l"/>
                <a:tab pos="102489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2138" algn="l"/>
                <a:tab pos="2794000" algn="l"/>
                <a:tab pos="3725863" algn="l"/>
                <a:tab pos="4657725" algn="l"/>
                <a:tab pos="5589588" algn="l"/>
                <a:tab pos="6521450" algn="l"/>
                <a:tab pos="7453313" algn="l"/>
                <a:tab pos="8385175" algn="l"/>
                <a:tab pos="9317038" algn="l"/>
                <a:tab pos="102489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fld id="{8676F70C-8830-4BD8-8074-00D085A9FEC0}" type="slidenum">
              <a:rPr lang="en-GB" altLang="es-CO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 typeface="Arial" panose="020B0604020202020204" pitchFamily="34" charset="0"/>
                <a:buNone/>
              </a:pPr>
              <a:t>14</a:t>
            </a:fld>
            <a:endParaRPr lang="en-GB" altLang="es-CO">
              <a:latin typeface="Arial" panose="020B0604020202020204" pitchFamily="34" charset="0"/>
            </a:endParaRPr>
          </a:p>
        </p:txBody>
      </p:sp>
      <p:sp>
        <p:nvSpPr>
          <p:cNvPr id="22531" name="Text Box 1">
            <a:extLst>
              <a:ext uri="{FF2B5EF4-FFF2-40B4-BE49-F238E27FC236}">
                <a16:creationId xmlns:a16="http://schemas.microsoft.com/office/drawing/2014/main" id="{C23FFB85-5C42-4B64-89E2-2AEBF59C5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10" tIns="47689" rIns="91710" bIns="47689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2138" algn="l"/>
                <a:tab pos="2794000" algn="l"/>
                <a:tab pos="3725863" algn="l"/>
                <a:tab pos="4657725" algn="l"/>
                <a:tab pos="5589588" algn="l"/>
                <a:tab pos="6521450" algn="l"/>
                <a:tab pos="7453313" algn="l"/>
                <a:tab pos="8385175" algn="l"/>
                <a:tab pos="9317038" algn="l"/>
                <a:tab pos="102489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2138" algn="l"/>
                <a:tab pos="2794000" algn="l"/>
                <a:tab pos="3725863" algn="l"/>
                <a:tab pos="4657725" algn="l"/>
                <a:tab pos="5589588" algn="l"/>
                <a:tab pos="6521450" algn="l"/>
                <a:tab pos="7453313" algn="l"/>
                <a:tab pos="8385175" algn="l"/>
                <a:tab pos="9317038" algn="l"/>
                <a:tab pos="102489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2138" algn="l"/>
                <a:tab pos="2794000" algn="l"/>
                <a:tab pos="3725863" algn="l"/>
                <a:tab pos="4657725" algn="l"/>
                <a:tab pos="5589588" algn="l"/>
                <a:tab pos="6521450" algn="l"/>
                <a:tab pos="7453313" algn="l"/>
                <a:tab pos="8385175" algn="l"/>
                <a:tab pos="9317038" algn="l"/>
                <a:tab pos="102489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2138" algn="l"/>
                <a:tab pos="2794000" algn="l"/>
                <a:tab pos="3725863" algn="l"/>
                <a:tab pos="4657725" algn="l"/>
                <a:tab pos="5589588" algn="l"/>
                <a:tab pos="6521450" algn="l"/>
                <a:tab pos="7453313" algn="l"/>
                <a:tab pos="8385175" algn="l"/>
                <a:tab pos="9317038" algn="l"/>
                <a:tab pos="102489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2138" algn="l"/>
                <a:tab pos="2794000" algn="l"/>
                <a:tab pos="3725863" algn="l"/>
                <a:tab pos="4657725" algn="l"/>
                <a:tab pos="5589588" algn="l"/>
                <a:tab pos="6521450" algn="l"/>
                <a:tab pos="7453313" algn="l"/>
                <a:tab pos="8385175" algn="l"/>
                <a:tab pos="9317038" algn="l"/>
                <a:tab pos="102489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2138" algn="l"/>
                <a:tab pos="2794000" algn="l"/>
                <a:tab pos="3725863" algn="l"/>
                <a:tab pos="4657725" algn="l"/>
                <a:tab pos="5589588" algn="l"/>
                <a:tab pos="6521450" algn="l"/>
                <a:tab pos="7453313" algn="l"/>
                <a:tab pos="8385175" algn="l"/>
                <a:tab pos="9317038" algn="l"/>
                <a:tab pos="102489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2138" algn="l"/>
                <a:tab pos="2794000" algn="l"/>
                <a:tab pos="3725863" algn="l"/>
                <a:tab pos="4657725" algn="l"/>
                <a:tab pos="5589588" algn="l"/>
                <a:tab pos="6521450" algn="l"/>
                <a:tab pos="7453313" algn="l"/>
                <a:tab pos="8385175" algn="l"/>
                <a:tab pos="9317038" algn="l"/>
                <a:tab pos="102489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2138" algn="l"/>
                <a:tab pos="2794000" algn="l"/>
                <a:tab pos="3725863" algn="l"/>
                <a:tab pos="4657725" algn="l"/>
                <a:tab pos="5589588" algn="l"/>
                <a:tab pos="6521450" algn="l"/>
                <a:tab pos="7453313" algn="l"/>
                <a:tab pos="8385175" algn="l"/>
                <a:tab pos="9317038" algn="l"/>
                <a:tab pos="102489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30275" algn="l"/>
                <a:tab pos="1862138" algn="l"/>
                <a:tab pos="2794000" algn="l"/>
                <a:tab pos="3725863" algn="l"/>
                <a:tab pos="4657725" algn="l"/>
                <a:tab pos="5589588" algn="l"/>
                <a:tab pos="6521450" algn="l"/>
                <a:tab pos="7453313" algn="l"/>
                <a:tab pos="8385175" algn="l"/>
                <a:tab pos="9317038" algn="l"/>
                <a:tab pos="102489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0830ED4F-BC21-47E1-89E9-72CA8F60B8FB}" type="slidenum">
              <a:rPr lang="en-GB" altLang="es-CO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14</a:t>
            </a:fld>
            <a:endParaRPr lang="en-GB" altLang="es-CO">
              <a:latin typeface="Arial" panose="020B0604020202020204" pitchFamily="34" charset="0"/>
            </a:endParaRPr>
          </a:p>
        </p:txBody>
      </p:sp>
      <p:sp>
        <p:nvSpPr>
          <p:cNvPr id="22532" name="Text Box 2">
            <a:extLst>
              <a:ext uri="{FF2B5EF4-FFF2-40B4-BE49-F238E27FC236}">
                <a16:creationId xmlns:a16="http://schemas.microsoft.com/office/drawing/2014/main" id="{A0B64FFF-A818-45DE-BAEE-BB936B7D3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00" y="696913"/>
            <a:ext cx="4673600" cy="34861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3177" tIns="46589" rIns="93177" bIns="46589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s-CO" altLang="es-CO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533" name="Rectangle 3">
            <a:extLst>
              <a:ext uri="{FF2B5EF4-FFF2-40B4-BE49-F238E27FC236}">
                <a16:creationId xmlns:a16="http://schemas.microsoft.com/office/drawing/2014/main" id="{46CCDD96-069B-4850-B576-FF89E98756A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701675" y="4416425"/>
            <a:ext cx="5607050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CO" altLang="es-CO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43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otas 1">
            <a:extLst>
              <a:ext uri="{FF2B5EF4-FFF2-40B4-BE49-F238E27FC236}">
                <a16:creationId xmlns:a16="http://schemas.microsoft.com/office/drawing/2014/main" id="{9BDA55AD-AD93-4A20-852C-F2A6313F2A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6905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526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4"/>
            <a:ext cx="9146261" cy="685630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F7DB8-E3C6-4809-A508-133771AF06C9}" type="datetime1">
              <a:rPr lang="es-CO" smtClean="0"/>
              <a:t>17/08/2022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Material exclusivo Fortalecimiento de Competencias SGRED-DUES-SDS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9DEF-4C36-4811-A387-236E2882C1B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438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328B6-87A3-45BB-8878-CE544CA52F72}" type="datetime1">
              <a:rPr lang="es-CO" smtClean="0"/>
              <a:t>17/08/2022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Material exclusivo Fortalecimiento de Competencias SGRED-DUES-SDS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9DEF-4C36-4811-A387-236E2882C1B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725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5858-0AD6-473D-9AB5-72231919A517}" type="datetime1">
              <a:rPr lang="es-CO" smtClean="0"/>
              <a:t>17/08/2022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Material exclusivo Fortalecimiento de Competencias SGRED-DUES-SDS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9DEF-4C36-4811-A387-236E2882C1B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0654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183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568"/>
            <a:ext cx="6858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562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89086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10267"/>
            <a:ext cx="7886700" cy="285326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8934"/>
            <a:ext cx="78867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9560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6684"/>
            <a:ext cx="386715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6684"/>
            <a:ext cx="386715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482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680634"/>
            <a:ext cx="386873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506133"/>
            <a:ext cx="386873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0634"/>
            <a:ext cx="3887788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6133"/>
            <a:ext cx="3887788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12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7513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1249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8485"/>
            <a:ext cx="4629150" cy="487256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82036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4"/>
            <a:ext cx="9146261" cy="685630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F197-575B-4833-8844-A17679C4C769}" type="datetime1">
              <a:rPr lang="es-CO" smtClean="0"/>
              <a:t>17/08/2022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Material exclusivo Fortalecimiento de Competencias SGRED-DUES-SDS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9DEF-4C36-4811-A387-236E2882C1B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30907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8485"/>
            <a:ext cx="462915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810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84236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6185"/>
            <a:ext cx="1971675" cy="5810249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366185"/>
            <a:ext cx="5762625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1543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183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568"/>
            <a:ext cx="6858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533987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340716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10267"/>
            <a:ext cx="7886700" cy="285326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8934"/>
            <a:ext cx="78867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5390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6684"/>
            <a:ext cx="386715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6684"/>
            <a:ext cx="386715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25405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680634"/>
            <a:ext cx="386873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506133"/>
            <a:ext cx="386873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0634"/>
            <a:ext cx="3887788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6133"/>
            <a:ext cx="3887788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90180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606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09144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18B0D-B6F6-488E-B242-95060A746F12}" type="datetime1">
              <a:rPr lang="es-CO" smtClean="0"/>
              <a:t>17/08/2022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Material exclusivo Fortalecimiento de Competencias SGRED-DUES-SDS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9DEF-4C36-4811-A387-236E2882C1B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660702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8485"/>
            <a:ext cx="4629150" cy="487256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54707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8485"/>
            <a:ext cx="462915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43094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297488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6185"/>
            <a:ext cx="1971675" cy="5810249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366185"/>
            <a:ext cx="5762625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797193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183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568"/>
            <a:ext cx="6858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92437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17596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10267"/>
            <a:ext cx="7886700" cy="285326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8934"/>
            <a:ext cx="78867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70108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6684"/>
            <a:ext cx="386715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6684"/>
            <a:ext cx="386715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25037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680634"/>
            <a:ext cx="386873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506133"/>
            <a:ext cx="386873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0634"/>
            <a:ext cx="3887788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6133"/>
            <a:ext cx="3887788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78648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57406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B3D8-1EE2-438C-AE60-7F16788D598C}" type="datetime1">
              <a:rPr lang="es-CO" smtClean="0"/>
              <a:t>17/08/2022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Material exclusivo Fortalecimiento de Competencias SGRED-DUES-SDS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9DEF-4C36-4811-A387-236E2882C1B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40467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103770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8485"/>
            <a:ext cx="4629150" cy="487256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59279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8485"/>
            <a:ext cx="462915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734291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02639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6185"/>
            <a:ext cx="1971675" cy="5810249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366185"/>
            <a:ext cx="5762625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5BFBB947-EBA6-45CF-B740-F781BA810C8E}" type="datetimeFigureOut">
              <a:rPr lang="es-CO" smtClean="0"/>
              <a:t>17/08/2022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fld id="{46376108-57EF-4CFC-B991-23A8031593B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93219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DBC48-6606-487A-ADA3-1389351112D8}" type="datetime1">
              <a:rPr lang="es-CO" smtClean="0"/>
              <a:t>17/08/2022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Material exclusivo Fortalecimiento de Competencias SGRED-DUES-SDS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9DEF-4C36-4811-A387-236E2882C1B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9238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683C-2D4E-43E0-A8AA-760CFAADD053}" type="datetime1">
              <a:rPr lang="es-CO" smtClean="0"/>
              <a:t>17/08/2022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Material exclusivo Fortalecimiento de Competencias SGRED-DUES-SDS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9DEF-4C36-4811-A387-236E2882C1B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3052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BE577-ECCB-4F60-9BE0-BBA1934BBD29}" type="datetime1">
              <a:rPr lang="es-CO" smtClean="0"/>
              <a:t>17/08/2022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Material exclusivo Fortalecimiento de Competencias SGRED-DUES-SDS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9DEF-4C36-4811-A387-236E2882C1B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7434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731C-9DDA-4760-91D2-2A5CDE4DFB2B}" type="datetime1">
              <a:rPr lang="es-CO" smtClean="0"/>
              <a:t>17/08/2022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Material exclusivo Fortalecimiento de Competencias SGRED-DUES-SDS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9DEF-4C36-4811-A387-236E2882C1B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0051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1FD12-0EAC-4464-A626-986A8459F27D}" type="datetime1">
              <a:rPr lang="es-CO" smtClean="0"/>
              <a:t>17/08/2022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Material exclusivo Fortalecimiento de Competencias SGRED-DUES-SDS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9DEF-4C36-4811-A387-236E2882C1B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0577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6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6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D0DB2-6786-4E9C-919D-EC96F5DA3C2E}" type="datetime1">
              <a:rPr lang="es-CO" smtClean="0"/>
              <a:t>17/08/2022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CO"/>
              <a:t>Material exclusivo Fortalecimiento de Competencias SGRED-DUES-SDS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F9DEF-4C36-4811-A387-236E2882C1B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143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" y="0"/>
            <a:ext cx="9141968" cy="6858000"/>
          </a:xfrm>
          <a:prstGeom prst="rect">
            <a:avLst/>
          </a:prstGeom>
        </p:spPr>
      </p:pic>
      <p:sp>
        <p:nvSpPr>
          <p:cNvPr id="3" name="Rectángulo 2"/>
          <p:cNvSpPr/>
          <p:nvPr userDrawn="1"/>
        </p:nvSpPr>
        <p:spPr>
          <a:xfrm>
            <a:off x="-10275" y="-27398"/>
            <a:ext cx="9236467" cy="7027524"/>
          </a:xfrm>
          <a:prstGeom prst="rect">
            <a:avLst/>
          </a:prstGeom>
          <a:solidFill>
            <a:srgbClr val="A9DE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F2BF86-D5D4-5C4C-B6A4-58E33C54BB8E}"/>
              </a:ext>
            </a:extLst>
          </p:cNvPr>
          <p:cNvSpPr/>
          <p:nvPr userDrawn="1"/>
        </p:nvSpPr>
        <p:spPr>
          <a:xfrm>
            <a:off x="7253958" y="2137083"/>
            <a:ext cx="1972234" cy="4852896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145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DED8E0A-F644-4779-9B27-A6976548CD5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733763" y="6342178"/>
            <a:ext cx="1352280" cy="397767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76E74309-9281-4265-97C8-C82842B5C82C}"/>
              </a:ext>
            </a:extLst>
          </p:cNvPr>
          <p:cNvSpPr/>
          <p:nvPr userDrawn="1"/>
        </p:nvSpPr>
        <p:spPr>
          <a:xfrm rot="10800000">
            <a:off x="-10275" y="-27399"/>
            <a:ext cx="1972234" cy="4852896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145768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692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F2BF86-D5D4-5C4C-B6A4-58E33C54BB8E}"/>
              </a:ext>
            </a:extLst>
          </p:cNvPr>
          <p:cNvSpPr/>
          <p:nvPr/>
        </p:nvSpPr>
        <p:spPr>
          <a:xfrm>
            <a:off x="8102958" y="4194488"/>
            <a:ext cx="1041042" cy="2663512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145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6E74309-9281-4265-97C8-C82842B5C82C}"/>
              </a:ext>
            </a:extLst>
          </p:cNvPr>
          <p:cNvSpPr/>
          <p:nvPr/>
        </p:nvSpPr>
        <p:spPr>
          <a:xfrm rot="-10800000">
            <a:off x="-10275" y="-27398"/>
            <a:ext cx="524625" cy="1991665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145768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39174ED-CA50-4967-BC7F-46A8A4920D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89950" y="5875707"/>
            <a:ext cx="552776" cy="83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9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F2BF86-D5D4-5C4C-B6A4-58E33C54BB8E}"/>
              </a:ext>
            </a:extLst>
          </p:cNvPr>
          <p:cNvSpPr/>
          <p:nvPr userDrawn="1"/>
        </p:nvSpPr>
        <p:spPr>
          <a:xfrm>
            <a:off x="8102958" y="4194488"/>
            <a:ext cx="1041042" cy="2663512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145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6E74309-9281-4265-97C8-C82842B5C82C}"/>
              </a:ext>
            </a:extLst>
          </p:cNvPr>
          <p:cNvSpPr/>
          <p:nvPr userDrawn="1"/>
        </p:nvSpPr>
        <p:spPr>
          <a:xfrm rot="10800000">
            <a:off x="-10275" y="-27398"/>
            <a:ext cx="524625" cy="1991665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145768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39174ED-CA50-4967-BC7F-46A8A4920D3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489950" y="5875707"/>
            <a:ext cx="552776" cy="83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2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2B0339EE-2A3E-4AF3-BA40-C9E6A5C84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6870" cy="702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652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3 Título">
            <a:extLst>
              <a:ext uri="{FF2B5EF4-FFF2-40B4-BE49-F238E27FC236}">
                <a16:creationId xmlns:a16="http://schemas.microsoft.com/office/drawing/2014/main" id="{09B3A590-4E02-4EC1-A5B4-A312A8AB5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6" y="621099"/>
            <a:ext cx="6172200" cy="821679"/>
          </a:xfrm>
        </p:spPr>
        <p:txBody>
          <a:bodyPr>
            <a:normAutofit fontScale="90000"/>
          </a:bodyPr>
          <a:lstStyle/>
          <a:p>
            <a:pPr algn="ctr"/>
            <a:r>
              <a:rPr lang="es-CO" altLang="es-CO" sz="4000" b="1" dirty="0">
                <a:solidFill>
                  <a:srgbClr val="145768"/>
                </a:solidFill>
                <a:latin typeface="Arial"/>
                <a:cs typeface="Arial"/>
              </a:rPr>
              <a:t>¿Qué debo evitar al usar la línea de emergencias?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B5D7645-04A4-44B3-909B-FF41BDE4350F}"/>
              </a:ext>
            </a:extLst>
          </p:cNvPr>
          <p:cNvSpPr txBox="1"/>
          <p:nvPr/>
        </p:nvSpPr>
        <p:spPr>
          <a:xfrm>
            <a:off x="83976" y="3424335"/>
            <a:ext cx="513183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444444"/>
              </a:solidFill>
              <a:cs typeface="Arial"/>
            </a:endParaRPr>
          </a:p>
          <a:p>
            <a:endParaRPr lang="en-US">
              <a:solidFill>
                <a:srgbClr val="444444"/>
              </a:solidFill>
              <a:cs typeface="Arial"/>
            </a:endParaRPr>
          </a:p>
          <a:p>
            <a:endParaRPr lang="en-US">
              <a:solidFill>
                <a:srgbClr val="444444"/>
              </a:solidFill>
              <a:cs typeface="Arial"/>
            </a:endParaRPr>
          </a:p>
          <a:p>
            <a:endParaRPr lang="es-CO">
              <a:solidFill>
                <a:srgbClr val="444444"/>
              </a:solidFill>
              <a:cs typeface="Arial"/>
            </a:endParaRPr>
          </a:p>
        </p:txBody>
      </p:sp>
      <p:sp>
        <p:nvSpPr>
          <p:cNvPr id="16" name="Diagrama de flujo: proceso alternativo 15">
            <a:extLst>
              <a:ext uri="{FF2B5EF4-FFF2-40B4-BE49-F238E27FC236}">
                <a16:creationId xmlns:a16="http://schemas.microsoft.com/office/drawing/2014/main" id="{AD1C6C91-0767-4ABA-AD62-26BD14B2BFAC}"/>
              </a:ext>
            </a:extLst>
          </p:cNvPr>
          <p:cNvSpPr/>
          <p:nvPr/>
        </p:nvSpPr>
        <p:spPr>
          <a:xfrm>
            <a:off x="1399996" y="2082388"/>
            <a:ext cx="6344001" cy="576685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O" sz="2000" b="1" dirty="0">
                <a:solidFill>
                  <a:srgbClr val="C00000"/>
                </a:solidFill>
                <a:ea typeface="+mn-lt"/>
                <a:cs typeface="+mn-lt"/>
              </a:rPr>
              <a:t>No congestione</a:t>
            </a:r>
            <a:r>
              <a:rPr lang="es-CO" sz="2000" dirty="0">
                <a:solidFill>
                  <a:srgbClr val="444444"/>
                </a:solidFill>
                <a:ea typeface="+mn-lt"/>
                <a:cs typeface="+mn-lt"/>
              </a:rPr>
              <a:t> la Línea 123 con llamadas innecesarias.</a:t>
            </a:r>
            <a:r>
              <a:rPr lang="en-US" dirty="0">
                <a:solidFill>
                  <a:srgbClr val="444444"/>
                </a:solidFill>
                <a:ea typeface="+mn-lt"/>
                <a:cs typeface="+mn-lt"/>
              </a:rPr>
              <a:t> </a:t>
            </a:r>
            <a:endParaRPr lang="es-ES" dirty="0"/>
          </a:p>
        </p:txBody>
      </p:sp>
      <p:sp>
        <p:nvSpPr>
          <p:cNvPr id="20" name="Diagrama de flujo: proceso alternativo 19">
            <a:extLst>
              <a:ext uri="{FF2B5EF4-FFF2-40B4-BE49-F238E27FC236}">
                <a16:creationId xmlns:a16="http://schemas.microsoft.com/office/drawing/2014/main" id="{B3FDBF34-4755-4E75-A976-25FDF6620E5A}"/>
              </a:ext>
            </a:extLst>
          </p:cNvPr>
          <p:cNvSpPr/>
          <p:nvPr/>
        </p:nvSpPr>
        <p:spPr>
          <a:xfrm>
            <a:off x="1052003" y="3100862"/>
            <a:ext cx="7039991" cy="576686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O" sz="2000" dirty="0">
                <a:solidFill>
                  <a:srgbClr val="444444"/>
                </a:solidFill>
                <a:ea typeface="+mn-lt"/>
                <a:cs typeface="+mn-lt"/>
              </a:rPr>
              <a:t>Si la llamada se finaliza de forma inesperada, </a:t>
            </a:r>
            <a:r>
              <a:rPr lang="es-CO" sz="2000" b="1" dirty="0">
                <a:solidFill>
                  <a:srgbClr val="444444"/>
                </a:solidFill>
                <a:ea typeface="+mn-lt"/>
                <a:cs typeface="+mn-lt"/>
              </a:rPr>
              <a:t>no utilice la línea</a:t>
            </a:r>
            <a:r>
              <a:rPr lang="es-CO" sz="2000" dirty="0">
                <a:solidFill>
                  <a:srgbClr val="444444"/>
                </a:solidFill>
                <a:ea typeface="+mn-lt"/>
                <a:cs typeface="+mn-lt"/>
              </a:rPr>
              <a:t>.</a:t>
            </a:r>
          </a:p>
        </p:txBody>
      </p:sp>
      <p:sp>
        <p:nvSpPr>
          <p:cNvPr id="9" name="Diagrama de flujo: proceso alternativo 8">
            <a:extLst>
              <a:ext uri="{FF2B5EF4-FFF2-40B4-BE49-F238E27FC236}">
                <a16:creationId xmlns:a16="http://schemas.microsoft.com/office/drawing/2014/main" id="{4A7444C1-5117-4CED-A851-3AEFCC4368E3}"/>
              </a:ext>
            </a:extLst>
          </p:cNvPr>
          <p:cNvSpPr/>
          <p:nvPr/>
        </p:nvSpPr>
        <p:spPr>
          <a:xfrm>
            <a:off x="1399996" y="4009652"/>
            <a:ext cx="6344001" cy="576685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O" sz="2000" b="1" dirty="0">
                <a:solidFill>
                  <a:srgbClr val="C00000"/>
                </a:solidFill>
                <a:ea typeface="+mn-lt"/>
                <a:cs typeface="+mn-lt"/>
              </a:rPr>
              <a:t>No BROMAS</a:t>
            </a:r>
            <a:r>
              <a:rPr lang="es-CO" sz="2000" dirty="0">
                <a:solidFill>
                  <a:srgbClr val="444444"/>
                </a:solidFill>
                <a:ea typeface="+mn-lt"/>
                <a:cs typeface="+mn-lt"/>
              </a:rPr>
              <a:t>.</a:t>
            </a:r>
            <a:r>
              <a:rPr lang="en-US" dirty="0">
                <a:solidFill>
                  <a:srgbClr val="444444"/>
                </a:solidFill>
                <a:ea typeface="+mn-lt"/>
                <a:cs typeface="+mn-lt"/>
              </a:rPr>
              <a:t> </a:t>
            </a:r>
            <a:endParaRPr lang="es-ES" dirty="0"/>
          </a:p>
        </p:txBody>
      </p:sp>
      <p:sp>
        <p:nvSpPr>
          <p:cNvPr id="10" name="Diagrama de flujo: proceso alternativo 9">
            <a:extLst>
              <a:ext uri="{FF2B5EF4-FFF2-40B4-BE49-F238E27FC236}">
                <a16:creationId xmlns:a16="http://schemas.microsoft.com/office/drawing/2014/main" id="{177E0FB0-9B8D-40B1-A731-794677F3FDE6}"/>
              </a:ext>
            </a:extLst>
          </p:cNvPr>
          <p:cNvSpPr/>
          <p:nvPr/>
        </p:nvSpPr>
        <p:spPr>
          <a:xfrm>
            <a:off x="1052003" y="4956768"/>
            <a:ext cx="7039991" cy="81994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O" sz="2000" b="1" dirty="0">
                <a:solidFill>
                  <a:schemeClr val="tx1"/>
                </a:solidFill>
                <a:latin typeface="Arial Narrow"/>
                <a:cs typeface="Calibri"/>
              </a:rPr>
              <a:t>Es importante que el llamante este con la persona afectada, para recibir y aplicar la asesoría.</a:t>
            </a:r>
          </a:p>
        </p:txBody>
      </p:sp>
    </p:spTree>
    <p:extLst>
      <p:ext uri="{BB962C8B-B14F-4D97-AF65-F5344CB8AC3E}">
        <p14:creationId xmlns:p14="http://schemas.microsoft.com/office/powerpoint/2010/main" val="215905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628650" y="714927"/>
            <a:ext cx="7886700" cy="455612"/>
          </a:xfrm>
        </p:spPr>
        <p:txBody>
          <a:bodyPr>
            <a:noAutofit/>
          </a:bodyPr>
          <a:lstStyle/>
          <a:p>
            <a:pPr algn="ctr">
              <a:buClr>
                <a:srgbClr val="FF0000"/>
              </a:buClr>
            </a:pPr>
            <a:r>
              <a:rPr lang="es-ES" altLang="es-CO" sz="4000" b="1" dirty="0">
                <a:solidFill>
                  <a:srgbClr val="145768"/>
                </a:solidFill>
                <a:latin typeface="Arial"/>
                <a:cs typeface="Arial"/>
              </a:rPr>
              <a:t>¿Cuándo activar el SEM?</a:t>
            </a:r>
          </a:p>
        </p:txBody>
      </p:sp>
      <p:pic>
        <p:nvPicPr>
          <p:cNvPr id="10242" name="Picture 2" descr="Brigada de Rescate salva de morir a obrero que sufrió paro  cardiorrespiratorio y tres convulsiones durante más de media hora de  trabajos de resucitación – Municipalidad de Santiago de Surco">
            <a:extLst>
              <a:ext uri="{FF2B5EF4-FFF2-40B4-BE49-F238E27FC236}">
                <a16:creationId xmlns:a16="http://schemas.microsoft.com/office/drawing/2014/main" id="{A87614BF-0110-4604-8174-F4E3785BD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68" y="1680981"/>
            <a:ext cx="7297029" cy="4084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73675C6-7FBB-45B2-AE65-71D6B310090F}"/>
              </a:ext>
            </a:extLst>
          </p:cNvPr>
          <p:cNvSpPr txBox="1"/>
          <p:nvPr/>
        </p:nvSpPr>
        <p:spPr>
          <a:xfrm>
            <a:off x="3206833" y="1968760"/>
            <a:ext cx="537878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O" sz="6000" b="1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URGENCIAS</a:t>
            </a:r>
            <a:endParaRPr lang="es-CO" sz="6000" b="1" err="1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E3C8496-CCFF-402D-8DEB-625D764D295D}"/>
              </a:ext>
            </a:extLst>
          </p:cNvPr>
          <p:cNvSpPr txBox="1"/>
          <p:nvPr/>
        </p:nvSpPr>
        <p:spPr>
          <a:xfrm>
            <a:off x="1016493" y="1736467"/>
            <a:ext cx="457200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/>
              <a:t>https://images.app.goo.gl/1SkmuxAB8yBRevZHA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0673950-AC05-4D38-9BF2-0E0BF2E5C078}"/>
              </a:ext>
            </a:extLst>
          </p:cNvPr>
          <p:cNvSpPr txBox="1"/>
          <p:nvPr/>
        </p:nvSpPr>
        <p:spPr>
          <a:xfrm>
            <a:off x="735190" y="3549610"/>
            <a:ext cx="7673616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2800" b="1" dirty="0">
                <a:solidFill>
                  <a:srgbClr val="145768"/>
                </a:solidFill>
                <a:latin typeface="Arial Narrow"/>
              </a:rPr>
              <a:t>En función de la optimización de los recursos, NO todos los casos son para traslado en ambulancia</a:t>
            </a:r>
            <a:endParaRPr lang="es-CO" sz="2800" b="1">
              <a:solidFill>
                <a:srgbClr val="145768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484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C191D310-A3BB-441C-B01F-A68F10A57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44" y="1652989"/>
            <a:ext cx="7595911" cy="4266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628650" y="574968"/>
            <a:ext cx="7886700" cy="455612"/>
          </a:xfrm>
        </p:spPr>
        <p:txBody>
          <a:bodyPr>
            <a:noAutofit/>
          </a:bodyPr>
          <a:lstStyle/>
          <a:p>
            <a:pPr algn="ctr">
              <a:buClr>
                <a:srgbClr val="FF0000"/>
              </a:buClr>
            </a:pPr>
            <a:r>
              <a:rPr lang="es-ES" altLang="es-CO" sz="4000" b="1" dirty="0">
                <a:solidFill>
                  <a:srgbClr val="145768"/>
                </a:solidFill>
                <a:latin typeface="Arial"/>
                <a:cs typeface="Arial"/>
              </a:rPr>
              <a:t>¿Cuándo activar el SEM?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73675C6-7FBB-45B2-AE65-71D6B310090F}"/>
              </a:ext>
            </a:extLst>
          </p:cNvPr>
          <p:cNvSpPr txBox="1"/>
          <p:nvPr/>
        </p:nvSpPr>
        <p:spPr>
          <a:xfrm>
            <a:off x="1877539" y="3159588"/>
            <a:ext cx="566649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O" sz="5400" b="1"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EMERGENCIAS</a:t>
            </a:r>
            <a:endParaRPr lang="es-CO" sz="5400" b="1">
              <a:solidFill>
                <a:srgbClr val="FFFF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DC54EAF-0C8A-471F-BEEE-340051B27358}"/>
              </a:ext>
            </a:extLst>
          </p:cNvPr>
          <p:cNvSpPr txBox="1"/>
          <p:nvPr/>
        </p:nvSpPr>
        <p:spPr>
          <a:xfrm>
            <a:off x="6591669" y="5664823"/>
            <a:ext cx="457200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/>
              <a:t>https://images.app.goo.gl/vpEBvcAUQJ6vvNWH9</a:t>
            </a:r>
          </a:p>
        </p:txBody>
      </p:sp>
    </p:spTree>
    <p:extLst>
      <p:ext uri="{BB962C8B-B14F-4D97-AF65-F5344CB8AC3E}">
        <p14:creationId xmlns:p14="http://schemas.microsoft.com/office/powerpoint/2010/main" val="49219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628650" y="574968"/>
            <a:ext cx="7886700" cy="455612"/>
          </a:xfrm>
        </p:spPr>
        <p:txBody>
          <a:bodyPr>
            <a:noAutofit/>
          </a:bodyPr>
          <a:lstStyle/>
          <a:p>
            <a:pPr algn="ctr">
              <a:buClr>
                <a:srgbClr val="FF0000"/>
              </a:buClr>
            </a:pPr>
            <a:r>
              <a:rPr lang="es-ES" altLang="es-CO" sz="4000" b="1" dirty="0">
                <a:solidFill>
                  <a:srgbClr val="145768"/>
                </a:solidFill>
                <a:latin typeface="Arial"/>
                <a:cs typeface="Arial"/>
              </a:rPr>
              <a:t>¿Cuándo activar el SEM?</a:t>
            </a:r>
          </a:p>
        </p:txBody>
      </p:sp>
      <p:pic>
        <p:nvPicPr>
          <p:cNvPr id="12290" name="Picture 2" descr="Terremoto de Popayán, treinta años de una tragedia que no se olvida |  Colombia | NoticiasCaracol">
            <a:extLst>
              <a:ext uri="{FF2B5EF4-FFF2-40B4-BE49-F238E27FC236}">
                <a16:creationId xmlns:a16="http://schemas.microsoft.com/office/drawing/2014/main" id="{BF167EAD-AC57-4F52-856A-908C177096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664" r="1197" b="9703"/>
          <a:stretch/>
        </p:blipFill>
        <p:spPr bwMode="auto">
          <a:xfrm>
            <a:off x="441085" y="1273574"/>
            <a:ext cx="4884475" cy="2548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Nueve años del terremoto de Haití: un país olvidado del mundo - Vatican News">
            <a:extLst>
              <a:ext uri="{FF2B5EF4-FFF2-40B4-BE49-F238E27FC236}">
                <a16:creationId xmlns:a16="http://schemas.microsoft.com/office/drawing/2014/main" id="{5004CD21-9F18-4B64-8FFB-529646641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267" y="2132201"/>
            <a:ext cx="4273539" cy="2403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AD28FAE-33B7-4EEA-91B1-EFE01B7129FE}"/>
              </a:ext>
            </a:extLst>
          </p:cNvPr>
          <p:cNvSpPr txBox="1"/>
          <p:nvPr/>
        </p:nvSpPr>
        <p:spPr>
          <a:xfrm>
            <a:off x="527180" y="3533516"/>
            <a:ext cx="479838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/>
              <a:t>https://images.app.goo.gl/peCDanBYTRGsnLz46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A2D0AD1-D476-4C37-B14A-BF86348E69FF}"/>
              </a:ext>
            </a:extLst>
          </p:cNvPr>
          <p:cNvSpPr txBox="1"/>
          <p:nvPr/>
        </p:nvSpPr>
        <p:spPr>
          <a:xfrm>
            <a:off x="6896647" y="2243739"/>
            <a:ext cx="457200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/>
              <a:t>https://images.app.goo.gl/7j7iFnC9ZGZdrKLr6</a:t>
            </a:r>
          </a:p>
        </p:txBody>
      </p:sp>
      <p:pic>
        <p:nvPicPr>
          <p:cNvPr id="12294" name="Picture 6" descr="933 fotos e imágenes de Colombia Armero - Getty Images">
            <a:extLst>
              <a:ext uri="{FF2B5EF4-FFF2-40B4-BE49-F238E27FC236}">
                <a16:creationId xmlns:a16="http://schemas.microsoft.com/office/drawing/2014/main" id="{ED34301E-490B-4A22-823D-AFCF9B87C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612" y="3394583"/>
            <a:ext cx="4565310" cy="3058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4393A62-F9DF-407C-9252-F8DEB2D5196E}"/>
              </a:ext>
            </a:extLst>
          </p:cNvPr>
          <p:cNvSpPr txBox="1"/>
          <p:nvPr/>
        </p:nvSpPr>
        <p:spPr>
          <a:xfrm>
            <a:off x="4818550" y="6098366"/>
            <a:ext cx="701779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/>
              <a:t>https://images.app.goo.gl/mx58xGS6n5BUYdR29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73675C6-7FBB-45B2-AE65-71D6B310090F}"/>
              </a:ext>
            </a:extLst>
          </p:cNvPr>
          <p:cNvSpPr txBox="1"/>
          <p:nvPr/>
        </p:nvSpPr>
        <p:spPr>
          <a:xfrm>
            <a:off x="1840250" y="2837680"/>
            <a:ext cx="5463500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6600" b="1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DESASTRES</a:t>
            </a:r>
            <a:endParaRPr lang="es-CO" sz="6600" b="1">
              <a:solidFill>
                <a:schemeClr val="accent2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76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EB36E9C7-DB02-4C58-9604-B31129075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497" y="583152"/>
            <a:ext cx="8213001" cy="155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375"/>
              </a:spcBef>
              <a:buClr>
                <a:srgbClr val="FF0000"/>
              </a:buClr>
              <a:buNone/>
            </a:pPr>
            <a:r>
              <a:rPr lang="es-ES" altLang="es-CO" sz="3600" b="1" dirty="0">
                <a:solidFill>
                  <a:srgbClr val="145768"/>
                </a:solidFill>
                <a:latin typeface="Arial"/>
                <a:ea typeface="+mj-ea"/>
                <a:cs typeface="Arial"/>
              </a:rPr>
              <a:t>Objetivo centro operativo</a:t>
            </a:r>
          </a:p>
          <a:p>
            <a:pPr algn="ctr">
              <a:spcBef>
                <a:spcPts val="375"/>
              </a:spcBef>
              <a:buClr>
                <a:srgbClr val="FF0000"/>
              </a:buClr>
              <a:buNone/>
            </a:pPr>
            <a:endParaRPr lang="es-ES" altLang="es-CO" sz="3600" b="1" dirty="0">
              <a:solidFill>
                <a:srgbClr val="00ADE6"/>
              </a:solidFill>
              <a:cs typeface="Arial" panose="020B0604020202020204" pitchFamily="34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85FBB9F1-5E31-4C82-AEF5-98FA6BF20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029" y="2921207"/>
            <a:ext cx="5205775" cy="3464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ecretaría Distrital de Salud de Bogotá Noticia Portal Detalle">
            <a:extLst>
              <a:ext uri="{FF2B5EF4-FFF2-40B4-BE49-F238E27FC236}">
                <a16:creationId xmlns:a16="http://schemas.microsoft.com/office/drawing/2014/main" id="{CF0ED5E1-ACB2-4499-9A50-E23F5ADFA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573" y="1723399"/>
            <a:ext cx="3379697" cy="2229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866A060-3852-4A89-BA73-5FA79819FB06}"/>
              </a:ext>
            </a:extLst>
          </p:cNvPr>
          <p:cNvSpPr txBox="1"/>
          <p:nvPr/>
        </p:nvSpPr>
        <p:spPr>
          <a:xfrm>
            <a:off x="2472839" y="3045130"/>
            <a:ext cx="483833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/>
              <a:t>Fuente: SDS Comunicaciones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4108C43-CECE-4690-8B6A-B483B9067B16}"/>
              </a:ext>
            </a:extLst>
          </p:cNvPr>
          <p:cNvSpPr txBox="1"/>
          <p:nvPr/>
        </p:nvSpPr>
        <p:spPr>
          <a:xfrm>
            <a:off x="7193085" y="2185064"/>
            <a:ext cx="483833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/>
              <a:t>Fuente: SDS Comunicaciones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26A4AFE-F985-4666-9411-5FF5FE59FDA0}"/>
              </a:ext>
            </a:extLst>
          </p:cNvPr>
          <p:cNvSpPr txBox="1"/>
          <p:nvPr/>
        </p:nvSpPr>
        <p:spPr>
          <a:xfrm>
            <a:off x="1044284" y="4189337"/>
            <a:ext cx="1940350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rtl="0"/>
            <a:r>
              <a:rPr lang="es-ES" sz="1800">
                <a:latin typeface="Arial Narrow" panose="020B0606020202030204" pitchFamily="34" charset="0"/>
              </a:rPr>
              <a:t>“</a:t>
            </a:r>
            <a:r>
              <a:rPr lang="es-ES" sz="1800" b="1">
                <a:latin typeface="Arial Narrow" panose="020B0606020202030204" pitchFamily="34" charset="0"/>
              </a:rPr>
              <a:t>Garantizar</a:t>
            </a:r>
            <a:r>
              <a:rPr lang="es-ES" sz="1800">
                <a:latin typeface="Arial Narrow" panose="020B0606020202030204" pitchFamily="34" charset="0"/>
              </a:rPr>
              <a:t> la articulación y coordinación con los servicios de atención prehospitalaria”</a:t>
            </a:r>
            <a:endParaRPr lang="es-CO" sz="1800">
              <a:latin typeface="Arial Narrow" panose="020B060602020203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EE86F78-B649-4527-A48C-2F59B5CE14CC}"/>
              </a:ext>
            </a:extLst>
          </p:cNvPr>
          <p:cNvSpPr txBox="1"/>
          <p:nvPr/>
        </p:nvSpPr>
        <p:spPr>
          <a:xfrm>
            <a:off x="380627" y="3325676"/>
            <a:ext cx="8382742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b="1">
                <a:solidFill>
                  <a:srgbClr val="145768"/>
                </a:solidFill>
                <a:latin typeface="Arial Narrow" panose="020B0606020202030204" pitchFamily="34" charset="0"/>
              </a:rPr>
              <a:t>Atención de urgencias, emergencias o desastres de la población</a:t>
            </a:r>
            <a:endParaRPr lang="es-CO" sz="2400" b="1">
              <a:solidFill>
                <a:srgbClr val="145768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E79CF62-1946-4D5F-8DA4-0D2F2B12A5D0}"/>
              </a:ext>
            </a:extLst>
          </p:cNvPr>
          <p:cNvSpPr txBox="1"/>
          <p:nvPr/>
        </p:nvSpPr>
        <p:spPr>
          <a:xfrm>
            <a:off x="700730" y="1560526"/>
            <a:ext cx="42907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145768"/>
                </a:solidFill>
                <a:latin typeface="Arial Narrow" panose="020B0606020202030204" pitchFamily="34" charset="0"/>
              </a:rPr>
              <a:t>Articularse para contribuir de manera eficaz, eficiente, oportuna y coordinada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372626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Título">
            <a:extLst>
              <a:ext uri="{FF2B5EF4-FFF2-40B4-BE49-F238E27FC236}">
                <a16:creationId xmlns:a16="http://schemas.microsoft.com/office/drawing/2014/main" id="{44421B64-2549-467F-83D6-E6DF4109DF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5151" y="434749"/>
            <a:ext cx="78867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s-ES" altLang="es-CO" sz="4000" b="1">
                <a:solidFill>
                  <a:srgbClr val="145768"/>
                </a:solidFill>
                <a:latin typeface="Arial"/>
                <a:cs typeface="Arial"/>
              </a:rPr>
              <a:t>Programa de </a:t>
            </a:r>
            <a:br>
              <a:rPr lang="es-ES" altLang="es-CO" sz="4000" b="1">
                <a:solidFill>
                  <a:srgbClr val="145768"/>
                </a:solidFill>
                <a:latin typeface="Arial"/>
                <a:cs typeface="Arial"/>
              </a:rPr>
            </a:br>
            <a:r>
              <a:rPr lang="es-ES" altLang="es-CO" sz="4000" b="1">
                <a:solidFill>
                  <a:srgbClr val="0070C0"/>
                </a:solidFill>
                <a:latin typeface="Arial"/>
                <a:cs typeface="Arial"/>
              </a:rPr>
              <a:t>Atención Prehospitalaria APH</a:t>
            </a:r>
          </a:p>
        </p:txBody>
      </p:sp>
      <p:pic>
        <p:nvPicPr>
          <p:cNvPr id="7" name="Imagen 8" descr="Imagen que contiene interior, computadora, tabla, cuarto&#10;&#10;Descripción generada automáticamente">
            <a:extLst>
              <a:ext uri="{FF2B5EF4-FFF2-40B4-BE49-F238E27FC236}">
                <a16:creationId xmlns:a16="http://schemas.microsoft.com/office/drawing/2014/main" id="{9CB45F62-A36E-4C99-A50E-D6D0771A6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46" t="13804" b="-307"/>
          <a:stretch/>
        </p:blipFill>
        <p:spPr>
          <a:xfrm>
            <a:off x="653142" y="1450596"/>
            <a:ext cx="3685596" cy="2361194"/>
          </a:xfrm>
          <a:prstGeom prst="rect">
            <a:avLst/>
          </a:prstGeom>
        </p:spPr>
      </p:pic>
      <p:pic>
        <p:nvPicPr>
          <p:cNvPr id="9" name="Imagen 9" descr="Camioneta blanca estacionada en la calle&#10;&#10;Descripción generada automáticamente">
            <a:extLst>
              <a:ext uri="{FF2B5EF4-FFF2-40B4-BE49-F238E27FC236}">
                <a16:creationId xmlns:a16="http://schemas.microsoft.com/office/drawing/2014/main" id="{016626EE-73DF-4949-A648-044FF41D53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0" r="1979" b="12020"/>
          <a:stretch/>
        </p:blipFill>
        <p:spPr>
          <a:xfrm>
            <a:off x="4506686" y="3638004"/>
            <a:ext cx="3861404" cy="229234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5C5103F-A239-4D6F-AA99-E33227B2334A}"/>
              </a:ext>
            </a:extLst>
          </p:cNvPr>
          <p:cNvSpPr txBox="1"/>
          <p:nvPr/>
        </p:nvSpPr>
        <p:spPr>
          <a:xfrm>
            <a:off x="4572000" y="5701004"/>
            <a:ext cx="2743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/>
              <a:t>https://images.app.goo.gl/QvSbSJcqYBJkAjYe9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2EB3B57-3E26-488A-950B-BAB474CD9552}"/>
              </a:ext>
            </a:extLst>
          </p:cNvPr>
          <p:cNvSpPr txBox="1"/>
          <p:nvPr/>
        </p:nvSpPr>
        <p:spPr>
          <a:xfrm>
            <a:off x="1034881" y="3631309"/>
            <a:ext cx="483833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/>
              <a:t>Fuente: SDS Comunicaciones</a:t>
            </a:r>
          </a:p>
        </p:txBody>
      </p:sp>
      <p:sp>
        <p:nvSpPr>
          <p:cNvPr id="20" name="object 46">
            <a:extLst>
              <a:ext uri="{FF2B5EF4-FFF2-40B4-BE49-F238E27FC236}">
                <a16:creationId xmlns:a16="http://schemas.microsoft.com/office/drawing/2014/main" id="{CFBD4A82-A055-4D21-B8A6-2B0E6A091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629" y="2737667"/>
            <a:ext cx="3183156" cy="602409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1000"/>
              </a:lnSpc>
              <a:spcBef>
                <a:spcPct val="0"/>
              </a:spcBef>
              <a:buNone/>
            </a:pPr>
            <a:r>
              <a:rPr lang="es-CO" altLang="es-CO" sz="2000" b="1" spc="300">
                <a:solidFill>
                  <a:schemeClr val="bg1"/>
                </a:solidFill>
                <a:latin typeface="Arial"/>
                <a:cs typeface="Arial"/>
              </a:rPr>
              <a:t>Sistema de Georreferenciación</a:t>
            </a:r>
          </a:p>
        </p:txBody>
      </p:sp>
      <p:sp>
        <p:nvSpPr>
          <p:cNvPr id="25" name="object 46">
            <a:extLst>
              <a:ext uri="{FF2B5EF4-FFF2-40B4-BE49-F238E27FC236}">
                <a16:creationId xmlns:a16="http://schemas.microsoft.com/office/drawing/2014/main" id="{458F3A88-1016-4663-88D1-2F487EE0A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227" y="3978640"/>
            <a:ext cx="3183156" cy="542200"/>
          </a:xfrm>
          <a:prstGeom prst="rect">
            <a:avLst/>
          </a:prstGeom>
          <a:solidFill>
            <a:srgbClr val="F2EA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1000"/>
              </a:lnSpc>
              <a:spcBef>
                <a:spcPct val="0"/>
              </a:spcBef>
              <a:buNone/>
            </a:pPr>
            <a:r>
              <a:rPr lang="es-CO" altLang="es-CO" sz="1800" spc="300">
                <a:solidFill>
                  <a:srgbClr val="145768"/>
                </a:solidFill>
                <a:latin typeface="Arial"/>
                <a:cs typeface="Arial"/>
              </a:rPr>
              <a:t>Transporte asistencial básico</a:t>
            </a:r>
            <a:r>
              <a:rPr lang="es-CO" altLang="es-CO" sz="1800" b="1" spc="300">
                <a:solidFill>
                  <a:srgbClr val="145768"/>
                </a:solidFill>
                <a:latin typeface="Arial"/>
                <a:cs typeface="Arial"/>
              </a:rPr>
              <a:t> TAB</a:t>
            </a:r>
          </a:p>
        </p:txBody>
      </p:sp>
      <p:sp>
        <p:nvSpPr>
          <p:cNvPr id="26" name="object 46">
            <a:extLst>
              <a:ext uri="{FF2B5EF4-FFF2-40B4-BE49-F238E27FC236}">
                <a16:creationId xmlns:a16="http://schemas.microsoft.com/office/drawing/2014/main" id="{1EFAA658-4168-446B-B4CF-C7516034C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2533" y="5247602"/>
            <a:ext cx="3183156" cy="5422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1000"/>
              </a:lnSpc>
              <a:spcBef>
                <a:spcPct val="0"/>
              </a:spcBef>
              <a:buNone/>
            </a:pPr>
            <a:r>
              <a:rPr lang="es-CO" altLang="es-CO" sz="1800" spc="300">
                <a:solidFill>
                  <a:srgbClr val="145768"/>
                </a:solidFill>
                <a:latin typeface="Arial"/>
                <a:cs typeface="Arial"/>
              </a:rPr>
              <a:t>Transporte asistencial medicalizado</a:t>
            </a:r>
            <a:r>
              <a:rPr lang="es-CO" altLang="es-CO" sz="1800" b="1" spc="300">
                <a:solidFill>
                  <a:srgbClr val="145768"/>
                </a:solidFill>
                <a:latin typeface="Arial"/>
                <a:cs typeface="Arial"/>
              </a:rPr>
              <a:t> TAM</a:t>
            </a:r>
          </a:p>
        </p:txBody>
      </p:sp>
      <p:sp>
        <p:nvSpPr>
          <p:cNvPr id="27" name="object 46">
            <a:extLst>
              <a:ext uri="{FF2B5EF4-FFF2-40B4-BE49-F238E27FC236}">
                <a16:creationId xmlns:a16="http://schemas.microsoft.com/office/drawing/2014/main" id="{2502A5F6-6F69-4367-8448-EF81A515E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2419" y="6217985"/>
            <a:ext cx="6588828" cy="349839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1000"/>
              </a:lnSpc>
              <a:spcBef>
                <a:spcPct val="0"/>
              </a:spcBef>
              <a:buNone/>
            </a:pPr>
            <a:r>
              <a:rPr lang="es-CO" altLang="es-CO" sz="2400" b="1" spc="300">
                <a:solidFill>
                  <a:schemeClr val="bg1"/>
                </a:solidFill>
                <a:latin typeface="Arial"/>
                <a:cs typeface="Arial"/>
              </a:rPr>
              <a:t>El traslado: primario o secundario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ABAAD4C-0CDB-40EC-AD6E-78E594667109}"/>
              </a:ext>
            </a:extLst>
          </p:cNvPr>
          <p:cNvSpPr txBox="1"/>
          <p:nvPr/>
        </p:nvSpPr>
        <p:spPr>
          <a:xfrm>
            <a:off x="5113174" y="1623526"/>
            <a:ext cx="360161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2400" dirty="0">
                <a:solidFill>
                  <a:srgbClr val="444444"/>
                </a:solidFill>
                <a:latin typeface="Arial Narrow"/>
                <a:cs typeface="Calibri"/>
              </a:rPr>
              <a:t>Acciones </a:t>
            </a:r>
            <a:r>
              <a:rPr lang="es-CO" sz="2400" dirty="0">
                <a:solidFill>
                  <a:srgbClr val="0070C0"/>
                </a:solidFill>
                <a:latin typeface="Arial Narrow"/>
                <a:cs typeface="Calibri"/>
              </a:rPr>
              <a:t>para preservar la vida y disminuir las complicaciones</a:t>
            </a:r>
            <a:r>
              <a:rPr lang="es-CO" sz="2400" dirty="0">
                <a:solidFill>
                  <a:srgbClr val="444444"/>
                </a:solidFill>
                <a:latin typeface="Arial Narrow"/>
                <a:cs typeface="Calibri"/>
              </a:rPr>
              <a:t> y los riesgos de invalidez y muerte.</a:t>
            </a:r>
            <a:endParaRPr lang="en-US" sz="2400" dirty="0">
              <a:solidFill>
                <a:srgbClr val="444444"/>
              </a:solidFill>
              <a:latin typeface="Arial Narrow"/>
              <a:cs typeface="Calibri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33EB611-C8B0-46F5-B880-BD4D5D7BA267}"/>
              </a:ext>
            </a:extLst>
          </p:cNvPr>
          <p:cNvSpPr txBox="1"/>
          <p:nvPr/>
        </p:nvSpPr>
        <p:spPr>
          <a:xfrm>
            <a:off x="553445" y="5427834"/>
            <a:ext cx="348031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b="1" dirty="0">
                <a:solidFill>
                  <a:srgbClr val="444444"/>
                </a:solidFill>
              </a:rPr>
              <a:t>Puede incluir</a:t>
            </a:r>
            <a:r>
              <a:rPr lang="es-CO" dirty="0">
                <a:solidFill>
                  <a:srgbClr val="444444"/>
                </a:solidFill>
              </a:rPr>
              <a:t> acciones de </a:t>
            </a:r>
            <a:r>
              <a:rPr lang="es-CO" b="1" dirty="0">
                <a:solidFill>
                  <a:srgbClr val="0070C0"/>
                </a:solidFill>
              </a:rPr>
              <a:t>salvamento</a:t>
            </a:r>
            <a:r>
              <a:rPr lang="es-CO" dirty="0">
                <a:solidFill>
                  <a:srgbClr val="444444"/>
                </a:solidFill>
              </a:rPr>
              <a:t> y</a:t>
            </a:r>
            <a:r>
              <a:rPr lang="es-CO" b="1" dirty="0">
                <a:solidFill>
                  <a:srgbClr val="0070C0"/>
                </a:solidFill>
              </a:rPr>
              <a:t> rescate</a:t>
            </a:r>
            <a:r>
              <a:rPr lang="es-CO" dirty="0">
                <a:solidFill>
                  <a:srgbClr val="444444"/>
                </a:solidFill>
              </a:rPr>
              <a:t>.</a:t>
            </a:r>
            <a:r>
              <a:rPr lang="en-US" dirty="0">
                <a:solidFill>
                  <a:srgbClr val="444444"/>
                </a:solidFill>
              </a:rPr>
              <a:t>​</a:t>
            </a:r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6BC709-9A80-40AA-AC47-B9B183A8500C}"/>
              </a:ext>
            </a:extLst>
          </p:cNvPr>
          <p:cNvSpPr txBox="1"/>
          <p:nvPr/>
        </p:nvSpPr>
        <p:spPr>
          <a:xfrm>
            <a:off x="508311" y="3842317"/>
            <a:ext cx="368559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2400" b="1" dirty="0">
                <a:solidFill>
                  <a:srgbClr val="444444"/>
                </a:solidFill>
                <a:latin typeface="Arial Narrow"/>
              </a:rPr>
              <a:t>En el sitio del incidente</a:t>
            </a:r>
            <a:r>
              <a:rPr lang="es-CO" sz="2400" dirty="0">
                <a:solidFill>
                  <a:srgbClr val="444444"/>
                </a:solidFill>
                <a:latin typeface="Arial Narrow"/>
              </a:rPr>
              <a:t>, </a:t>
            </a:r>
            <a:r>
              <a:rPr lang="es-CO" sz="2400" b="1" dirty="0">
                <a:solidFill>
                  <a:srgbClr val="444444"/>
                </a:solidFill>
                <a:latin typeface="Arial Narrow"/>
              </a:rPr>
              <a:t>durante el traslado</a:t>
            </a:r>
            <a:r>
              <a:rPr lang="es-CO" sz="2400" dirty="0">
                <a:solidFill>
                  <a:srgbClr val="444444"/>
                </a:solidFill>
                <a:latin typeface="Arial Narrow"/>
              </a:rPr>
              <a:t>, </a:t>
            </a:r>
            <a:r>
              <a:rPr lang="es-CO" sz="2400" b="1" dirty="0">
                <a:solidFill>
                  <a:srgbClr val="444444"/>
                </a:solidFill>
                <a:latin typeface="Arial Narrow"/>
              </a:rPr>
              <a:t>hasta</a:t>
            </a:r>
            <a:r>
              <a:rPr lang="es-CO" sz="2400" dirty="0">
                <a:solidFill>
                  <a:srgbClr val="444444"/>
                </a:solidFill>
                <a:latin typeface="Arial Narrow"/>
              </a:rPr>
              <a:t> </a:t>
            </a:r>
            <a:r>
              <a:rPr lang="es-CO" sz="2400" dirty="0">
                <a:solidFill>
                  <a:srgbClr val="0070C0"/>
                </a:solidFill>
                <a:latin typeface="Arial Narrow"/>
              </a:rPr>
              <a:t>la admisión en la institución asistencial</a:t>
            </a:r>
            <a:r>
              <a:rPr lang="es-CO" sz="2400" dirty="0">
                <a:solidFill>
                  <a:srgbClr val="444444"/>
                </a:solidFill>
                <a:latin typeface="Arial Narrow"/>
              </a:rPr>
              <a:t>.</a:t>
            </a:r>
            <a:r>
              <a:rPr lang="es-ES" sz="2400" dirty="0">
                <a:latin typeface="Arial Narrow"/>
              </a:rPr>
              <a:t>​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8234784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8" descr="Una persona con una computadora&#10;&#10;Descripción generada automáticamente">
            <a:extLst>
              <a:ext uri="{FF2B5EF4-FFF2-40B4-BE49-F238E27FC236}">
                <a16:creationId xmlns:a16="http://schemas.microsoft.com/office/drawing/2014/main" id="{2034E583-98D5-4AFB-A52E-16949AFDF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024" y="4270942"/>
            <a:ext cx="3349690" cy="2253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6" name="Text Box 2">
            <a:extLst>
              <a:ext uri="{FF2B5EF4-FFF2-40B4-BE49-F238E27FC236}">
                <a16:creationId xmlns:a16="http://schemas.microsoft.com/office/drawing/2014/main" id="{EB36E9C7-DB02-4C58-9604-B31129075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368" y="155149"/>
            <a:ext cx="7214768" cy="135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375"/>
              </a:spcBef>
              <a:buClr>
                <a:srgbClr val="FF0000"/>
              </a:buClr>
              <a:buNone/>
            </a:pPr>
            <a:r>
              <a:rPr lang="es-CO" sz="3600" b="1">
                <a:solidFill>
                  <a:srgbClr val="145768"/>
                </a:solidFill>
                <a:latin typeface="Arial"/>
                <a:ea typeface="+mj-ea"/>
                <a:cs typeface="Arial"/>
              </a:rPr>
              <a:t>Modelo Operativo </a:t>
            </a:r>
            <a:endParaRPr lang="es-ES" sz="2800"/>
          </a:p>
          <a:p>
            <a:pPr algn="ctr">
              <a:spcBef>
                <a:spcPts val="375"/>
              </a:spcBef>
              <a:buNone/>
            </a:pPr>
            <a:r>
              <a:rPr lang="es-CO" sz="3600" b="1">
                <a:solidFill>
                  <a:srgbClr val="0070C0"/>
                </a:solidFill>
                <a:latin typeface="Arial"/>
                <a:ea typeface="+mj-ea"/>
                <a:cs typeface="Arial"/>
              </a:rPr>
              <a:t>Programa APH</a:t>
            </a:r>
            <a:endParaRPr lang="es-CO" sz="2800">
              <a:solidFill>
                <a:srgbClr val="0070C0"/>
              </a:solidFill>
              <a:ea typeface="+mj-ea"/>
            </a:endParaRPr>
          </a:p>
          <a:p>
            <a:pPr algn="ctr">
              <a:spcBef>
                <a:spcPts val="375"/>
              </a:spcBef>
              <a:buClr>
                <a:srgbClr val="FF0000"/>
              </a:buClr>
              <a:buNone/>
            </a:pPr>
            <a:endParaRPr lang="es-ES" altLang="es-CO" sz="3600" b="1">
              <a:solidFill>
                <a:srgbClr val="00ADE6"/>
              </a:solidFill>
              <a:cs typeface="Arial" panose="020B0604020202020204" pitchFamily="34" charset="0"/>
            </a:endParaRPr>
          </a:p>
          <a:p>
            <a:pPr algn="ctr">
              <a:spcBef>
                <a:spcPts val="375"/>
              </a:spcBef>
              <a:buClr>
                <a:srgbClr val="FF0000"/>
              </a:buClr>
              <a:buNone/>
            </a:pPr>
            <a:endParaRPr lang="es-ES" altLang="es-CO" sz="3600" b="1">
              <a:solidFill>
                <a:srgbClr val="00ADE6"/>
              </a:solidFill>
              <a:cs typeface="Arial" panose="020B0604020202020204" pitchFamily="34" charset="0"/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8C6F7E4B-74B9-4C4F-A55A-7AE175140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473" y="3682520"/>
            <a:ext cx="1443609" cy="144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n 3">
            <a:extLst>
              <a:ext uri="{FF2B5EF4-FFF2-40B4-BE49-F238E27FC236}">
                <a16:creationId xmlns:a16="http://schemas.microsoft.com/office/drawing/2014/main" id="{E0B1F736-5EB2-4399-854B-E341BE244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2816" y="1782147"/>
            <a:ext cx="3592285" cy="21460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3D8550E-8F3B-4685-85E3-1533C30D7153}"/>
              </a:ext>
            </a:extLst>
          </p:cNvPr>
          <p:cNvSpPr txBox="1"/>
          <p:nvPr/>
        </p:nvSpPr>
        <p:spPr>
          <a:xfrm>
            <a:off x="3592286" y="3704253"/>
            <a:ext cx="2743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/>
              <a:t>https://images.app.goo.gl/HPGpHHJS1nxxVQoW7</a:t>
            </a:r>
          </a:p>
        </p:txBody>
      </p:sp>
      <p:pic>
        <p:nvPicPr>
          <p:cNvPr id="6" name="Imagen 6" descr="Un hombre acostado en una cama&#10;&#10;Descripción generada automáticamente">
            <a:extLst>
              <a:ext uri="{FF2B5EF4-FFF2-40B4-BE49-F238E27FC236}">
                <a16:creationId xmlns:a16="http://schemas.microsoft.com/office/drawing/2014/main" id="{C82F527B-9986-41F9-9967-2DB04B42E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3377" y="1446151"/>
            <a:ext cx="3181739" cy="20062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8B6DE0D-E3DF-44C5-B36A-1616A07B6F5B}"/>
              </a:ext>
            </a:extLst>
          </p:cNvPr>
          <p:cNvSpPr txBox="1"/>
          <p:nvPr/>
        </p:nvSpPr>
        <p:spPr>
          <a:xfrm>
            <a:off x="4991878" y="1595534"/>
            <a:ext cx="2743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/>
              <a:t>https://images.app.goo.gl/UuJunfReMcmNmpvi6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BE0D38C-CF15-4A7F-938A-D3F1C355557E}"/>
              </a:ext>
            </a:extLst>
          </p:cNvPr>
          <p:cNvSpPr txBox="1"/>
          <p:nvPr/>
        </p:nvSpPr>
        <p:spPr>
          <a:xfrm>
            <a:off x="4487207" y="4303113"/>
            <a:ext cx="483833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/>
              <a:t>Fuente: SDS Comunicaciones</a:t>
            </a:r>
          </a:p>
        </p:txBody>
      </p:sp>
      <p:pic>
        <p:nvPicPr>
          <p:cNvPr id="3074" name="Picture 2" descr="Llamada entrante en la pantalla del teléfono móvil, concepto plano | Vector  Premium">
            <a:extLst>
              <a:ext uri="{FF2B5EF4-FFF2-40B4-BE49-F238E27FC236}">
                <a16:creationId xmlns:a16="http://schemas.microsoft.com/office/drawing/2014/main" id="{6187FC14-F39D-4E88-A9F1-84208681C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83E5F0"/>
              </a:clrFrom>
              <a:clrTo>
                <a:srgbClr val="83E5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791" y="3379675"/>
            <a:ext cx="3466006" cy="347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" name="object 46">
            <a:extLst>
              <a:ext uri="{FF2B5EF4-FFF2-40B4-BE49-F238E27FC236}">
                <a16:creationId xmlns:a16="http://schemas.microsoft.com/office/drawing/2014/main" id="{35053CEE-A7F3-46D0-A3A6-702287656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0996" y="1873434"/>
            <a:ext cx="3304454" cy="430887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031"/>
              </a:spcBef>
              <a:buNone/>
            </a:pPr>
            <a:r>
              <a:rPr lang="es-CO" altLang="es-CO" b="1" spc="300">
                <a:solidFill>
                  <a:schemeClr val="bg1"/>
                </a:solidFill>
                <a:latin typeface="Arial"/>
                <a:cs typeface="Arial"/>
              </a:rPr>
              <a:t>INCIDENTE</a:t>
            </a:r>
            <a:endParaRPr lang="es-CO" altLang="es-CO" b="1" spc="300">
              <a:solidFill>
                <a:schemeClr val="bg1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5" name="object 46">
            <a:extLst>
              <a:ext uri="{FF2B5EF4-FFF2-40B4-BE49-F238E27FC236}">
                <a16:creationId xmlns:a16="http://schemas.microsoft.com/office/drawing/2014/main" id="{327E25D1-204D-4D29-8B4C-C66FFFD06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339" y="5527520"/>
            <a:ext cx="6038323" cy="408189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1000"/>
              </a:lnSpc>
              <a:spcBef>
                <a:spcPct val="0"/>
              </a:spcBef>
              <a:buNone/>
            </a:pPr>
            <a:r>
              <a:rPr lang="es-CO" altLang="es-CO" b="1" spc="300">
                <a:solidFill>
                  <a:schemeClr val="bg1"/>
                </a:solidFill>
                <a:latin typeface="Arial"/>
                <a:cs typeface="Arial"/>
              </a:rPr>
              <a:t>C4 - INTERCOMUNICACIÓN</a:t>
            </a:r>
          </a:p>
        </p:txBody>
      </p:sp>
      <p:sp>
        <p:nvSpPr>
          <p:cNvPr id="10" name="Flecha: doblada hacia arriba 9">
            <a:extLst>
              <a:ext uri="{FF2B5EF4-FFF2-40B4-BE49-F238E27FC236}">
                <a16:creationId xmlns:a16="http://schemas.microsoft.com/office/drawing/2014/main" id="{5FECC397-E676-4630-9D1F-F6D434A31D99}"/>
              </a:ext>
            </a:extLst>
          </p:cNvPr>
          <p:cNvSpPr/>
          <p:nvPr/>
        </p:nvSpPr>
        <p:spPr>
          <a:xfrm rot="10800000">
            <a:off x="965064" y="2727337"/>
            <a:ext cx="559837" cy="634481"/>
          </a:xfrm>
          <a:prstGeom prst="bent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: hacia la izquierda 10">
            <a:extLst>
              <a:ext uri="{FF2B5EF4-FFF2-40B4-BE49-F238E27FC236}">
                <a16:creationId xmlns:a16="http://schemas.microsoft.com/office/drawing/2014/main" id="{BBBD9567-3008-4587-8E0C-A91E1BFF3DE7}"/>
              </a:ext>
            </a:extLst>
          </p:cNvPr>
          <p:cNvSpPr/>
          <p:nvPr/>
        </p:nvSpPr>
        <p:spPr>
          <a:xfrm rot="10800000">
            <a:off x="3917762" y="4766472"/>
            <a:ext cx="839755" cy="298579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12" name="Flecha: a la derecha con bandas 11">
            <a:extLst>
              <a:ext uri="{FF2B5EF4-FFF2-40B4-BE49-F238E27FC236}">
                <a16:creationId xmlns:a16="http://schemas.microsoft.com/office/drawing/2014/main" id="{06A84A20-8F38-46D2-9595-B206FE50FC1E}"/>
              </a:ext>
            </a:extLst>
          </p:cNvPr>
          <p:cNvSpPr/>
          <p:nvPr/>
        </p:nvSpPr>
        <p:spPr>
          <a:xfrm>
            <a:off x="8212759" y="3360466"/>
            <a:ext cx="727788" cy="345232"/>
          </a:xfrm>
          <a:prstGeom prst="striped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0387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 descr="Camioneta blanca estacionada en la calle&#10;&#10;Descripción generada automáticamente">
            <a:extLst>
              <a:ext uri="{FF2B5EF4-FFF2-40B4-BE49-F238E27FC236}">
                <a16:creationId xmlns:a16="http://schemas.microsoft.com/office/drawing/2014/main" id="{5570A184-2908-4024-8D22-B4E508DA8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592" y="2952825"/>
            <a:ext cx="3265714" cy="2193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7" descr="Imagen que contiene refrigerador, interior, abrir, puerta&#10;&#10;Descripción generada automáticamente">
            <a:extLst>
              <a:ext uri="{FF2B5EF4-FFF2-40B4-BE49-F238E27FC236}">
                <a16:creationId xmlns:a16="http://schemas.microsoft.com/office/drawing/2014/main" id="{69B2F991-DAFB-4CF2-9EA2-AAF4E0FE4F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06" b="318"/>
          <a:stretch/>
        </p:blipFill>
        <p:spPr>
          <a:xfrm>
            <a:off x="410548" y="2649893"/>
            <a:ext cx="2071396" cy="2761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8" descr="Un grupo de personas en una cocina&#10;&#10;Descripción generada automáticamente">
            <a:extLst>
              <a:ext uri="{FF2B5EF4-FFF2-40B4-BE49-F238E27FC236}">
                <a16:creationId xmlns:a16="http://schemas.microsoft.com/office/drawing/2014/main" id="{1774AFA0-1F49-4E19-940B-D8D022BED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0294" y="2747864"/>
            <a:ext cx="2668555" cy="1763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ACDCC9B-08BF-414F-9819-99F2BB53928E}"/>
              </a:ext>
            </a:extLst>
          </p:cNvPr>
          <p:cNvSpPr txBox="1"/>
          <p:nvPr/>
        </p:nvSpPr>
        <p:spPr>
          <a:xfrm flipV="1">
            <a:off x="5738327" y="4234152"/>
            <a:ext cx="2743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600">
                <a:latin typeface="Arial"/>
              </a:rPr>
              <a:t>https://images.app.goo.gl/RKyUv8Cdz31JobLx6</a:t>
            </a:r>
            <a:r>
              <a:rPr lang="es-ES" sz="600">
                <a:latin typeface="Arial"/>
                <a:cs typeface="Arial"/>
              </a:rPr>
              <a:t>​</a:t>
            </a:r>
            <a:endParaRPr lang="es-ES" sz="800">
              <a:cs typeface="Calibri" panose="020F0502020204030204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09B9514-FFD0-47BE-AEE2-1AFF95E0C586}"/>
              </a:ext>
            </a:extLst>
          </p:cNvPr>
          <p:cNvSpPr txBox="1"/>
          <p:nvPr/>
        </p:nvSpPr>
        <p:spPr>
          <a:xfrm>
            <a:off x="615003" y="5142868"/>
            <a:ext cx="483833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/>
              <a:t>Fuente: SDS Comunicaciones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97D7094-CF4A-4231-99C2-679D7D5ABBCB}"/>
              </a:ext>
            </a:extLst>
          </p:cNvPr>
          <p:cNvSpPr txBox="1"/>
          <p:nvPr/>
        </p:nvSpPr>
        <p:spPr>
          <a:xfrm>
            <a:off x="3479500" y="4844289"/>
            <a:ext cx="483833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/>
              <a:t>Fuente: SDS Comunicaciones</a:t>
            </a:r>
          </a:p>
        </p:txBody>
      </p:sp>
      <p:pic>
        <p:nvPicPr>
          <p:cNvPr id="15" name="Imagen 15">
            <a:extLst>
              <a:ext uri="{FF2B5EF4-FFF2-40B4-BE49-F238E27FC236}">
                <a16:creationId xmlns:a16="http://schemas.microsoft.com/office/drawing/2014/main" id="{24EE8DC7-902F-426A-AA5E-861C8DC117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2531" y="362293"/>
            <a:ext cx="3638938" cy="2046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FEA2712-3396-49B5-BDC4-6E1D91CE3432}"/>
              </a:ext>
            </a:extLst>
          </p:cNvPr>
          <p:cNvSpPr txBox="1"/>
          <p:nvPr/>
        </p:nvSpPr>
        <p:spPr>
          <a:xfrm>
            <a:off x="5214995" y="533546"/>
            <a:ext cx="483833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/>
              <a:t>Fuente: SDS Comunicaciones</a:t>
            </a:r>
          </a:p>
        </p:txBody>
      </p:sp>
      <p:pic>
        <p:nvPicPr>
          <p:cNvPr id="16" name="Imagen 16">
            <a:extLst>
              <a:ext uri="{FF2B5EF4-FFF2-40B4-BE49-F238E27FC236}">
                <a16:creationId xmlns:a16="http://schemas.microsoft.com/office/drawing/2014/main" id="{C875F4C5-4531-42DB-A4FC-E03E909D1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409" y="536512"/>
            <a:ext cx="2220685" cy="1828799"/>
          </a:xfrm>
          <a:prstGeom prst="ellipse">
            <a:avLst/>
          </a:prstGeom>
          <a:ln w="28575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id="{C0C6CEE0-FF4A-48A9-9848-E3E9829C23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0881" y="476241"/>
            <a:ext cx="2118048" cy="1828042"/>
          </a:xfrm>
          <a:prstGeom prst="ellipse">
            <a:avLst/>
          </a:prstGeom>
          <a:ln w="28575" cap="rnd">
            <a:solidFill>
              <a:srgbClr val="00B05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746B4433-C952-4220-8DE9-6BB63BE736DF}"/>
              </a:ext>
            </a:extLst>
          </p:cNvPr>
          <p:cNvSpPr txBox="1"/>
          <p:nvPr/>
        </p:nvSpPr>
        <p:spPr>
          <a:xfrm>
            <a:off x="5943600" y="1950098"/>
            <a:ext cx="2743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/>
              <a:t>https://images.app.goo.gl/ZrxBgCp5BmMiWMRg6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A6B918F-042A-4833-87CB-2635B83218B5}"/>
              </a:ext>
            </a:extLst>
          </p:cNvPr>
          <p:cNvSpPr txBox="1"/>
          <p:nvPr/>
        </p:nvSpPr>
        <p:spPr>
          <a:xfrm>
            <a:off x="1147665" y="1894114"/>
            <a:ext cx="2743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/>
              <a:t>https://images.app.goo.gl/FfGhQWaj1t2Wakv76</a:t>
            </a:r>
          </a:p>
        </p:txBody>
      </p:sp>
      <p:sp>
        <p:nvSpPr>
          <p:cNvPr id="28" name="object 46">
            <a:extLst>
              <a:ext uri="{FF2B5EF4-FFF2-40B4-BE49-F238E27FC236}">
                <a16:creationId xmlns:a16="http://schemas.microsoft.com/office/drawing/2014/main" id="{E14EF5C3-EA90-4CC7-99B8-01F10C210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1773" y="1676267"/>
            <a:ext cx="3696340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0" tIns="0" rIns="0" bIns="0" anchor="t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031"/>
              </a:spcBef>
              <a:buNone/>
            </a:pPr>
            <a:r>
              <a:rPr lang="es-CO" altLang="es-CO" sz="2400" b="1" spc="300" dirty="0">
                <a:latin typeface="Arial Narrow"/>
                <a:cs typeface="Arial"/>
              </a:rPr>
              <a:t>REGULACIÓN MÉDICA</a:t>
            </a:r>
            <a:endParaRPr lang="es-CO" altLang="es-CO" sz="2400" spc="3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46">
            <a:extLst>
              <a:ext uri="{FF2B5EF4-FFF2-40B4-BE49-F238E27FC236}">
                <a16:creationId xmlns:a16="http://schemas.microsoft.com/office/drawing/2014/main" id="{9AA13C9E-2201-475D-A243-216C92A14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331" y="3119833"/>
            <a:ext cx="999793" cy="30777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031"/>
              </a:spcBef>
              <a:buNone/>
            </a:pPr>
            <a:r>
              <a:rPr lang="es-CO" altLang="es-CO" sz="2000" b="1" spc="300">
                <a:latin typeface="Arial Narrow"/>
                <a:cs typeface="Arial"/>
              </a:rPr>
              <a:t>T A B</a:t>
            </a:r>
            <a:endParaRPr lang="es-CO" altLang="es-CO" sz="1600" b="1" spc="30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46">
            <a:extLst>
              <a:ext uri="{FF2B5EF4-FFF2-40B4-BE49-F238E27FC236}">
                <a16:creationId xmlns:a16="http://schemas.microsoft.com/office/drawing/2014/main" id="{BBAD781A-61AE-4452-9CD4-9E0CBE373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332" y="3567700"/>
            <a:ext cx="999792" cy="30777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031"/>
              </a:spcBef>
              <a:buNone/>
            </a:pPr>
            <a:r>
              <a:rPr lang="es-CO" altLang="es-CO" sz="2000" b="1" spc="300">
                <a:latin typeface="Arial Narrow"/>
                <a:cs typeface="Arial"/>
              </a:rPr>
              <a:t>T A M</a:t>
            </a:r>
            <a:endParaRPr lang="es-CO" altLang="es-CO" sz="2000" b="1" spc="30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9">
            <a:extLst>
              <a:ext uri="{FF2B5EF4-FFF2-40B4-BE49-F238E27FC236}">
                <a16:creationId xmlns:a16="http://schemas.microsoft.com/office/drawing/2014/main" id="{F6370799-C5EA-426E-90D3-84DA1D2643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9199" y="4250093"/>
            <a:ext cx="2351315" cy="1567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E191D56-BF27-4036-8766-E174F97E22F8}"/>
              </a:ext>
            </a:extLst>
          </p:cNvPr>
          <p:cNvSpPr txBox="1"/>
          <p:nvPr/>
        </p:nvSpPr>
        <p:spPr>
          <a:xfrm>
            <a:off x="5215813" y="5523722"/>
            <a:ext cx="2743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/>
              <a:t>https://images.app.goo.gl/C2SwdPis4zJ5SbhU8</a:t>
            </a:r>
          </a:p>
        </p:txBody>
      </p:sp>
      <p:sp>
        <p:nvSpPr>
          <p:cNvPr id="32" name="object 46">
            <a:extLst>
              <a:ext uri="{FF2B5EF4-FFF2-40B4-BE49-F238E27FC236}">
                <a16:creationId xmlns:a16="http://schemas.microsoft.com/office/drawing/2014/main" id="{43BFFC1B-17C6-4D73-85E9-81D3A9ED4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8944" y="4052692"/>
            <a:ext cx="1895531" cy="6011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1000"/>
              </a:lnSpc>
              <a:spcBef>
                <a:spcPct val="0"/>
              </a:spcBef>
              <a:buFontTx/>
              <a:buNone/>
            </a:pPr>
            <a:r>
              <a:rPr lang="es-CO" altLang="es-CO" sz="2000" b="1" spc="300">
                <a:latin typeface="Arial Narrow"/>
                <a:ea typeface="Calibri" panose="020F0502020204030204" pitchFamily="34" charset="0"/>
                <a:cs typeface="Calibri"/>
              </a:rPr>
              <a:t>IPS Publica</a:t>
            </a:r>
            <a:endParaRPr lang="es-CO" altLang="es-CO" sz="2000" b="1" spc="300"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1000"/>
              </a:lnSpc>
              <a:spcBef>
                <a:spcPct val="0"/>
              </a:spcBef>
              <a:buFontTx/>
              <a:buNone/>
            </a:pPr>
            <a:r>
              <a:rPr lang="es-CO" altLang="es-CO" sz="2000" b="1" spc="300">
                <a:latin typeface="Arial Narrow"/>
                <a:ea typeface="Calibri" panose="020F0502020204030204" pitchFamily="34" charset="0"/>
                <a:cs typeface="Calibri"/>
              </a:rPr>
              <a:t>IPS Privada</a:t>
            </a:r>
            <a:endParaRPr lang="es-CO" altLang="es-CO" sz="2000" spc="300"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bject 46">
            <a:extLst>
              <a:ext uri="{FF2B5EF4-FFF2-40B4-BE49-F238E27FC236}">
                <a16:creationId xmlns:a16="http://schemas.microsoft.com/office/drawing/2014/main" id="{02CD8CA4-E7E8-43A6-9FE6-78093BB3E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1787" y="3203809"/>
            <a:ext cx="1802226" cy="30777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031"/>
              </a:spcBef>
              <a:buNone/>
            </a:pPr>
            <a:r>
              <a:rPr lang="es-CO" altLang="es-CO" sz="2000" b="1" spc="300">
                <a:latin typeface="Arial Narrow"/>
                <a:cs typeface="Arial"/>
              </a:rPr>
              <a:t>URGENCIAS</a:t>
            </a:r>
            <a:endParaRPr lang="es-CO" altLang="es-CO" sz="2000" b="1" spc="30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bject 46">
            <a:extLst>
              <a:ext uri="{FF2B5EF4-FFF2-40B4-BE49-F238E27FC236}">
                <a16:creationId xmlns:a16="http://schemas.microsoft.com/office/drawing/2014/main" id="{FC483928-7C0E-4212-BC11-8A88DFDE8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542" y="5153906"/>
            <a:ext cx="2520681" cy="30777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031"/>
              </a:spcBef>
              <a:buNone/>
            </a:pPr>
            <a:r>
              <a:rPr lang="es-CO" altLang="es-CO" sz="2000" b="1" spc="300">
                <a:latin typeface="Arial Narrow"/>
                <a:cs typeface="Arial"/>
              </a:rPr>
              <a:t>HOSPITALIZACIÓN</a:t>
            </a:r>
            <a:endParaRPr lang="es-CO" altLang="es-CO" sz="2000" b="1" spc="30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lecha: a la derecha con bandas 19">
            <a:extLst>
              <a:ext uri="{FF2B5EF4-FFF2-40B4-BE49-F238E27FC236}">
                <a16:creationId xmlns:a16="http://schemas.microsoft.com/office/drawing/2014/main" id="{2C3B073E-15C9-4370-82A6-1C89CCE30AE4}"/>
              </a:ext>
            </a:extLst>
          </p:cNvPr>
          <p:cNvSpPr/>
          <p:nvPr/>
        </p:nvSpPr>
        <p:spPr>
          <a:xfrm>
            <a:off x="365714" y="477307"/>
            <a:ext cx="727788" cy="345232"/>
          </a:xfrm>
          <a:prstGeom prst="striped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>
              <a:highlight>
                <a:srgbClr val="FFFF00"/>
              </a:highlight>
            </a:endParaRPr>
          </a:p>
        </p:txBody>
      </p:sp>
      <p:sp>
        <p:nvSpPr>
          <p:cNvPr id="22" name="Flecha: doblada hacia arriba 21">
            <a:extLst>
              <a:ext uri="{FF2B5EF4-FFF2-40B4-BE49-F238E27FC236}">
                <a16:creationId xmlns:a16="http://schemas.microsoft.com/office/drawing/2014/main" id="{DBFA1EEE-FD01-4AC8-A6A2-36349A2EEB9C}"/>
              </a:ext>
            </a:extLst>
          </p:cNvPr>
          <p:cNvSpPr/>
          <p:nvPr/>
        </p:nvSpPr>
        <p:spPr>
          <a:xfrm rot="10800000">
            <a:off x="610500" y="2363443"/>
            <a:ext cx="559837" cy="634481"/>
          </a:xfrm>
          <a:prstGeom prst="bent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Flecha: hacia la izquierda 36">
            <a:extLst>
              <a:ext uri="{FF2B5EF4-FFF2-40B4-BE49-F238E27FC236}">
                <a16:creationId xmlns:a16="http://schemas.microsoft.com/office/drawing/2014/main" id="{E9E297C9-918B-4BEA-A946-7D564F002A50}"/>
              </a:ext>
            </a:extLst>
          </p:cNvPr>
          <p:cNvSpPr/>
          <p:nvPr/>
        </p:nvSpPr>
        <p:spPr>
          <a:xfrm rot="10800000">
            <a:off x="4216341" y="3758766"/>
            <a:ext cx="839755" cy="298579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2" name="object 46">
            <a:extLst>
              <a:ext uri="{FF2B5EF4-FFF2-40B4-BE49-F238E27FC236}">
                <a16:creationId xmlns:a16="http://schemas.microsoft.com/office/drawing/2014/main" id="{A11634D5-293B-4510-AA9F-8C5FD0789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065" y="5520911"/>
            <a:ext cx="4312160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031"/>
              </a:spcBef>
              <a:buNone/>
            </a:pPr>
            <a:r>
              <a:rPr lang="es-CO" altLang="es-CO" sz="2000" b="1" spc="300" dirty="0">
                <a:latin typeface="Arial Narrow"/>
                <a:cs typeface="Arial"/>
              </a:rPr>
              <a:t>El paciente será trasladado dadas las indicaciones del acto médico regulatorio</a:t>
            </a:r>
            <a:endParaRPr lang="es-CO" altLang="es-CO" sz="2000" b="1" spc="3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88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8" grpId="0" animBg="1"/>
      <p:bldP spid="32" grpId="0" animBg="1"/>
      <p:bldP spid="39" grpId="0" animBg="1"/>
      <p:bldP spid="40" grpId="0" animBg="1"/>
      <p:bldP spid="20" grpId="0" animBg="1"/>
      <p:bldP spid="22" grpId="0" animBg="1"/>
      <p:bldP spid="37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578915" y="640897"/>
            <a:ext cx="5978881" cy="874066"/>
          </a:xfrm>
        </p:spPr>
        <p:txBody>
          <a:bodyPr>
            <a:noAutofit/>
          </a:bodyPr>
          <a:lstStyle/>
          <a:p>
            <a:pPr algn="ctr"/>
            <a:r>
              <a:rPr lang="es-MX" sz="4000" b="1">
                <a:solidFill>
                  <a:srgbClr val="145768"/>
                </a:solidFill>
                <a:latin typeface="Arial"/>
                <a:cs typeface="Arial"/>
              </a:rPr>
              <a:t>¿Qué pasa si utilizo mal la línea?</a:t>
            </a:r>
            <a:endParaRPr lang="es-MX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B03C42E-77F3-40CD-8D09-38D883981E5E}"/>
              </a:ext>
            </a:extLst>
          </p:cNvPr>
          <p:cNvSpPr txBox="1"/>
          <p:nvPr/>
        </p:nvSpPr>
        <p:spPr>
          <a:xfrm>
            <a:off x="3900196" y="1819470"/>
            <a:ext cx="4646644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2400">
                <a:solidFill>
                  <a:srgbClr val="145768"/>
                </a:solidFill>
                <a:latin typeface="Arial Narrow"/>
                <a:cs typeface="Arial"/>
              </a:rPr>
              <a:t>Contempla desde la multa de </a:t>
            </a:r>
            <a:r>
              <a:rPr lang="es-MX" sz="2400" b="1">
                <a:solidFill>
                  <a:srgbClr val="145768"/>
                </a:solidFill>
                <a:latin typeface="Arial Narrow"/>
                <a:cs typeface="Arial"/>
              </a:rPr>
              <a:t>32 SMDLV</a:t>
            </a:r>
            <a:r>
              <a:rPr lang="es-MX" sz="2400">
                <a:solidFill>
                  <a:srgbClr val="145768"/>
                </a:solidFill>
                <a:latin typeface="Arial Narrow"/>
                <a:cs typeface="Arial"/>
              </a:rPr>
              <a:t> -contenida en el </a:t>
            </a:r>
            <a:r>
              <a:rPr lang="es-MX" sz="2400" b="1">
                <a:solidFill>
                  <a:srgbClr val="145768"/>
                </a:solidFill>
                <a:latin typeface="Arial Narrow"/>
                <a:cs typeface="Arial"/>
              </a:rPr>
              <a:t>Código de Policía y Convivencia como multa tipo 4</a:t>
            </a:r>
            <a:r>
              <a:rPr lang="es-MX" sz="2400">
                <a:solidFill>
                  <a:srgbClr val="145768"/>
                </a:solidFill>
                <a:latin typeface="Arial Narrow"/>
                <a:cs typeface="Arial"/>
              </a:rPr>
              <a:t>, hasta la </a:t>
            </a:r>
            <a:r>
              <a:rPr lang="es-MX" sz="2400">
                <a:solidFill>
                  <a:srgbClr val="0070C0"/>
                </a:solidFill>
                <a:latin typeface="Arial Narrow"/>
                <a:cs typeface="Arial"/>
              </a:rPr>
              <a:t>cancelación de la línea telefónica fija o móvil</a:t>
            </a:r>
            <a:r>
              <a:rPr lang="es-MX" sz="2400">
                <a:solidFill>
                  <a:srgbClr val="145768"/>
                </a:solidFill>
                <a:latin typeface="Arial Narrow"/>
                <a:cs typeface="Arial"/>
              </a:rPr>
              <a:t> del responsable.</a:t>
            </a:r>
            <a:r>
              <a:rPr lang="es-CO" sz="2400">
                <a:solidFill>
                  <a:srgbClr val="145768"/>
                </a:solidFill>
                <a:latin typeface="Arial Narrow"/>
                <a:cs typeface="Arial"/>
              </a:rPr>
              <a:t>​</a:t>
            </a:r>
            <a:endParaRPr lang="es-ES" sz="2400">
              <a:solidFill>
                <a:srgbClr val="145768"/>
              </a:solidFill>
              <a:latin typeface="Arial Narrow"/>
              <a:cs typeface="Calibri" panose="020F0502020204030204"/>
            </a:endParaRPr>
          </a:p>
        </p:txBody>
      </p:sp>
      <p:pic>
        <p:nvPicPr>
          <p:cNvPr id="12" name="Imagen 12">
            <a:extLst>
              <a:ext uri="{FF2B5EF4-FFF2-40B4-BE49-F238E27FC236}">
                <a16:creationId xmlns:a16="http://schemas.microsoft.com/office/drawing/2014/main" id="{FFC1F358-23B4-4148-9321-F09F561C6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27" y="1523921"/>
            <a:ext cx="2836506" cy="2699812"/>
          </a:xfrm>
          <a:prstGeom prst="ellipse">
            <a:avLst/>
          </a:prstGeom>
          <a:ln w="28575" cap="rnd">
            <a:solidFill>
              <a:srgbClr val="C0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9BE3B85-D678-4E2E-B20E-B7EB0139340D}"/>
              </a:ext>
            </a:extLst>
          </p:cNvPr>
          <p:cNvSpPr txBox="1"/>
          <p:nvPr/>
        </p:nvSpPr>
        <p:spPr>
          <a:xfrm>
            <a:off x="1212979" y="3806890"/>
            <a:ext cx="2743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/>
              <a:t>https://images.app.goo.gl/5nLnxTefRQZ2ZSJn9</a:t>
            </a:r>
          </a:p>
        </p:txBody>
      </p:sp>
      <p:pic>
        <p:nvPicPr>
          <p:cNvPr id="14" name="Imagen 14" descr="Imagen que contiene traje, alimentos&#10;&#10;Descripción generada automáticamente">
            <a:extLst>
              <a:ext uri="{FF2B5EF4-FFF2-40B4-BE49-F238E27FC236}">
                <a16:creationId xmlns:a16="http://schemas.microsoft.com/office/drawing/2014/main" id="{F1D7ADF1-A603-432C-909B-6250558D3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503" y="3996710"/>
            <a:ext cx="2604405" cy="2596826"/>
          </a:xfrm>
          <a:prstGeom prst="ellipse">
            <a:avLst/>
          </a:prstGeom>
          <a:ln w="28575" cap="rnd">
            <a:solidFill>
              <a:srgbClr val="C0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1129632-62F3-48D7-8FA3-8A50718560E6}"/>
              </a:ext>
            </a:extLst>
          </p:cNvPr>
          <p:cNvSpPr txBox="1"/>
          <p:nvPr/>
        </p:nvSpPr>
        <p:spPr>
          <a:xfrm>
            <a:off x="886409" y="4609322"/>
            <a:ext cx="431074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2400">
                <a:solidFill>
                  <a:srgbClr val="145768"/>
                </a:solidFill>
                <a:latin typeface="Arial Narrow"/>
                <a:cs typeface="Arial"/>
              </a:rPr>
              <a:t>Si la acción es desarrollada por menores de edad, las multas o sanciones aplicaran a los padres o tutores legales.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7A39F74-A39E-410E-94A7-74606CE46B03}"/>
              </a:ext>
            </a:extLst>
          </p:cNvPr>
          <p:cNvSpPr txBox="1"/>
          <p:nvPr/>
        </p:nvSpPr>
        <p:spPr>
          <a:xfrm>
            <a:off x="5934269" y="5766318"/>
            <a:ext cx="2743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/>
              <a:t>https://images.app.goo.gl/aHeDHVLoR3EQvMtu7</a:t>
            </a:r>
          </a:p>
        </p:txBody>
      </p:sp>
    </p:spTree>
    <p:extLst>
      <p:ext uri="{BB962C8B-B14F-4D97-AF65-F5344CB8AC3E}">
        <p14:creationId xmlns:p14="http://schemas.microsoft.com/office/powerpoint/2010/main" val="2671928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3 Título">
            <a:extLst>
              <a:ext uri="{FF2B5EF4-FFF2-40B4-BE49-F238E27FC236}">
                <a16:creationId xmlns:a16="http://schemas.microsoft.com/office/drawing/2014/main" id="{09B3A590-4E02-4EC1-A5B4-A312A8AB5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787" y="2788518"/>
            <a:ext cx="7376763" cy="821679"/>
          </a:xfrm>
        </p:spPr>
        <p:txBody>
          <a:bodyPr>
            <a:noAutofit/>
          </a:bodyPr>
          <a:lstStyle/>
          <a:p>
            <a:pPr algn="ctr"/>
            <a:r>
              <a:rPr lang="es-CO" sz="2800" b="1">
                <a:solidFill>
                  <a:srgbClr val="145768"/>
                </a:solidFill>
                <a:latin typeface="Arial"/>
                <a:ea typeface="+mj-lt"/>
                <a:cs typeface="+mj-lt"/>
              </a:rPr>
              <a:t>Resolución 5269 del 2017</a:t>
            </a:r>
            <a:endParaRPr lang="es-ES" sz="2400">
              <a:solidFill>
                <a:srgbClr val="145768"/>
              </a:solidFill>
              <a:latin typeface="Arial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FA165A2-4BB6-4EFF-950D-AFE3969964BD}"/>
              </a:ext>
            </a:extLst>
          </p:cNvPr>
          <p:cNvSpPr txBox="1"/>
          <p:nvPr/>
        </p:nvSpPr>
        <p:spPr>
          <a:xfrm>
            <a:off x="1343609" y="3331029"/>
            <a:ext cx="646611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sz="2400">
                <a:solidFill>
                  <a:srgbClr val="0070C0"/>
                </a:solidFill>
                <a:latin typeface="Arial Narrow"/>
              </a:rPr>
              <a:t>Artículo 10 “</a:t>
            </a:r>
            <a:r>
              <a:rPr lang="es-CO" sz="2400" b="1">
                <a:solidFill>
                  <a:srgbClr val="0070C0"/>
                </a:solidFill>
                <a:latin typeface="Arial Narrow"/>
              </a:rPr>
              <a:t>Transporte o traslado de pacientes</a:t>
            </a:r>
            <a:r>
              <a:rPr lang="es-CO" sz="2400">
                <a:solidFill>
                  <a:srgbClr val="0070C0"/>
                </a:solidFill>
                <a:latin typeface="Arial Narrow"/>
              </a:rPr>
              <a:t>”</a:t>
            </a:r>
            <a:r>
              <a:rPr lang="en-US" sz="2400">
                <a:solidFill>
                  <a:srgbClr val="0070C0"/>
                </a:solidFill>
                <a:latin typeface="Arial Narrow"/>
              </a:rPr>
              <a:t>​</a:t>
            </a:r>
            <a:endParaRPr lang="es-ES" sz="2400">
              <a:solidFill>
                <a:srgbClr val="0070C0"/>
              </a:solidFill>
              <a:latin typeface="Arial Narrow"/>
            </a:endParaRPr>
          </a:p>
        </p:txBody>
      </p:sp>
      <p:sp>
        <p:nvSpPr>
          <p:cNvPr id="4" name="Diagrama de flujo: proceso alternativo 3">
            <a:extLst>
              <a:ext uri="{FF2B5EF4-FFF2-40B4-BE49-F238E27FC236}">
                <a16:creationId xmlns:a16="http://schemas.microsoft.com/office/drawing/2014/main" id="{240D7367-BF1E-447D-96B1-2D04247DEECC}"/>
              </a:ext>
            </a:extLst>
          </p:cNvPr>
          <p:cNvSpPr/>
          <p:nvPr/>
        </p:nvSpPr>
        <p:spPr>
          <a:xfrm>
            <a:off x="438538" y="4111720"/>
            <a:ext cx="3303033" cy="1679513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71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O">
                <a:solidFill>
                  <a:srgbClr val="444444"/>
                </a:solidFill>
                <a:ea typeface="+mn-lt"/>
                <a:cs typeface="+mn-lt"/>
              </a:rPr>
              <a:t>El plan de beneficios en salud con cargo a la UPC cubre el traslado acuático, aéreo y terrestre, en ambulancia básica o medicalizada.</a:t>
            </a:r>
            <a:r>
              <a:rPr lang="en-US">
                <a:solidFill>
                  <a:srgbClr val="444444"/>
                </a:solidFill>
                <a:ea typeface="+mn-lt"/>
                <a:cs typeface="+mn-lt"/>
              </a:rPr>
              <a:t> </a:t>
            </a:r>
            <a:endParaRPr lang="es-ES">
              <a:ea typeface="+mn-lt"/>
              <a:cs typeface="+mn-lt"/>
            </a:endParaRPr>
          </a:p>
        </p:txBody>
      </p:sp>
      <p:sp>
        <p:nvSpPr>
          <p:cNvPr id="5" name="Diagrama de flujo: proceso alternativo 4">
            <a:extLst>
              <a:ext uri="{FF2B5EF4-FFF2-40B4-BE49-F238E27FC236}">
                <a16:creationId xmlns:a16="http://schemas.microsoft.com/office/drawing/2014/main" id="{13A675F4-85D8-4030-AE09-F5EDB8732663}"/>
              </a:ext>
            </a:extLst>
          </p:cNvPr>
          <p:cNvSpPr/>
          <p:nvPr/>
        </p:nvSpPr>
        <p:spPr>
          <a:xfrm>
            <a:off x="4015272" y="4114830"/>
            <a:ext cx="4655973" cy="1679513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71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O">
                <a:solidFill>
                  <a:srgbClr val="444444"/>
                </a:solidFill>
                <a:ea typeface="+mn-lt"/>
                <a:cs typeface="+mn-lt"/>
              </a:rPr>
              <a:t>Movilización de pacientes con patología (enfermedad) de urgencias desde el sitio de ocurrencia de la misma hasta una institución hospitalaria, incluye el servicio Prehospitalario.</a:t>
            </a:r>
            <a:endParaRPr lang="en-US">
              <a:solidFill>
                <a:srgbClr val="444444"/>
              </a:solidFill>
              <a:ea typeface="+mn-lt"/>
              <a:cs typeface="+mn-lt"/>
            </a:endParaRPr>
          </a:p>
        </p:txBody>
      </p:sp>
      <p:sp>
        <p:nvSpPr>
          <p:cNvPr id="7" name="Diagrama de flujo: proceso alternativo 6">
            <a:extLst>
              <a:ext uri="{FF2B5EF4-FFF2-40B4-BE49-F238E27FC236}">
                <a16:creationId xmlns:a16="http://schemas.microsoft.com/office/drawing/2014/main" id="{893F29B7-5CB8-4999-9484-0CFD3E16113E}"/>
              </a:ext>
            </a:extLst>
          </p:cNvPr>
          <p:cNvSpPr/>
          <p:nvPr/>
        </p:nvSpPr>
        <p:spPr>
          <a:xfrm>
            <a:off x="995262" y="451010"/>
            <a:ext cx="7165909" cy="1147668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O" sz="2400" b="1" dirty="0">
                <a:solidFill>
                  <a:srgbClr val="444444"/>
                </a:solidFill>
                <a:ea typeface="+mn-lt"/>
                <a:cs typeface="+mn-lt"/>
              </a:rPr>
              <a:t>El servicio de ambulancia </a:t>
            </a:r>
            <a:endParaRPr lang="es-ES" sz="2400" b="1">
              <a:solidFill>
                <a:srgbClr val="444444"/>
              </a:solidFill>
              <a:ea typeface="+mn-lt"/>
              <a:cs typeface="+mn-lt"/>
            </a:endParaRPr>
          </a:p>
          <a:p>
            <a:pPr algn="ctr"/>
            <a:r>
              <a:rPr lang="es-CO" sz="2400" b="1" dirty="0">
                <a:solidFill>
                  <a:srgbClr val="00B050"/>
                </a:solidFill>
                <a:ea typeface="+mn-lt"/>
                <a:cs typeface="+mn-lt"/>
              </a:rPr>
              <a:t>es un derecho</a:t>
            </a:r>
            <a:r>
              <a:rPr lang="es-CO" sz="2400" b="1" dirty="0">
                <a:solidFill>
                  <a:srgbClr val="444444"/>
                </a:solidFill>
                <a:ea typeface="+mn-lt"/>
                <a:cs typeface="+mn-lt"/>
              </a:rPr>
              <a:t> que debe garantizarle su EPS,</a:t>
            </a:r>
            <a:endParaRPr lang="es-ES" sz="2400" b="1">
              <a:solidFill>
                <a:srgbClr val="444444"/>
              </a:solidFill>
              <a:ea typeface="+mn-lt"/>
              <a:cs typeface="+mn-lt"/>
            </a:endParaRPr>
          </a:p>
          <a:p>
            <a:pPr algn="ctr"/>
            <a:r>
              <a:rPr lang="es-CO" sz="2400" b="1" dirty="0">
                <a:solidFill>
                  <a:srgbClr val="00B050"/>
                </a:solidFill>
                <a:ea typeface="+mn-lt"/>
                <a:cs typeface="+mn-lt"/>
              </a:rPr>
              <a:t>EXÍJALO</a:t>
            </a:r>
            <a:r>
              <a:rPr lang="es-CO" sz="2400" dirty="0">
                <a:solidFill>
                  <a:srgbClr val="00B050"/>
                </a:solidFill>
                <a:ea typeface="+mn-lt"/>
                <a:cs typeface="+mn-lt"/>
              </a:rPr>
              <a:t>.</a:t>
            </a:r>
            <a:r>
              <a:rPr lang="en-US" sz="2400" dirty="0">
                <a:solidFill>
                  <a:srgbClr val="444444"/>
                </a:solidFill>
                <a:ea typeface="+mn-lt"/>
                <a:cs typeface="+mn-lt"/>
              </a:rPr>
              <a:t> </a:t>
            </a:r>
            <a:endParaRPr lang="es-ES" sz="2400" dirty="0">
              <a:solidFill>
                <a:srgbClr val="444444"/>
              </a:solidFill>
              <a:ea typeface="+mn-lt"/>
              <a:cs typeface="+mn-lt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D03D936-4042-4AD6-AE82-19DF0D674005}"/>
              </a:ext>
            </a:extLst>
          </p:cNvPr>
          <p:cNvSpPr txBox="1"/>
          <p:nvPr/>
        </p:nvSpPr>
        <p:spPr>
          <a:xfrm>
            <a:off x="1604866" y="1903445"/>
            <a:ext cx="599958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sz="2400" b="1" dirty="0">
                <a:solidFill>
                  <a:srgbClr val="145768"/>
                </a:solidFill>
                <a:cs typeface="Arial"/>
              </a:rPr>
              <a:t>La EPS</a:t>
            </a:r>
            <a:r>
              <a:rPr lang="es-CO" sz="2400" dirty="0">
                <a:solidFill>
                  <a:srgbClr val="145768"/>
                </a:solidFill>
                <a:cs typeface="Arial"/>
              </a:rPr>
              <a:t> </a:t>
            </a:r>
            <a:r>
              <a:rPr lang="es-CO" sz="2400" dirty="0">
                <a:solidFill>
                  <a:srgbClr val="071FF5"/>
                </a:solidFill>
                <a:cs typeface="Arial"/>
              </a:rPr>
              <a:t>de acuerdo con su red</a:t>
            </a:r>
            <a:r>
              <a:rPr lang="es-CO" sz="2400" dirty="0">
                <a:solidFill>
                  <a:srgbClr val="145768"/>
                </a:solidFill>
                <a:cs typeface="Arial"/>
              </a:rPr>
              <a:t> prestadora de servicios lo trasladara al sitio más indicado.</a:t>
            </a:r>
            <a:r>
              <a:rPr lang="en-US" sz="2400" dirty="0">
                <a:solidFill>
                  <a:srgbClr val="145768"/>
                </a:solidFill>
                <a:cs typeface="Arial"/>
              </a:rPr>
              <a:t>​</a:t>
            </a:r>
            <a:endParaRPr lang="es-ES" sz="2400" dirty="0">
              <a:solidFill>
                <a:srgbClr val="145768"/>
              </a:solidFill>
              <a:cs typeface="Calibri" panose="020F050202020403020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D6AC5A4-B7CB-404A-950F-9E8311D8CC0A}"/>
              </a:ext>
            </a:extLst>
          </p:cNvPr>
          <p:cNvSpPr txBox="1"/>
          <p:nvPr/>
        </p:nvSpPr>
        <p:spPr>
          <a:xfrm>
            <a:off x="2015411" y="5999583"/>
            <a:ext cx="51318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200" dirty="0">
                <a:solidFill>
                  <a:srgbClr val="145768"/>
                </a:solidFill>
                <a:latin typeface="arial"/>
                <a:cs typeface="arial"/>
              </a:rPr>
              <a:t>¿</a:t>
            </a:r>
            <a:r>
              <a:rPr lang="en-US" sz="1200" dirty="0" err="1">
                <a:solidFill>
                  <a:srgbClr val="145768"/>
                </a:solidFill>
                <a:latin typeface="arial"/>
                <a:cs typeface="arial"/>
              </a:rPr>
              <a:t>Qué</a:t>
            </a:r>
            <a:r>
              <a:rPr lang="en-US" sz="1200" dirty="0">
                <a:solidFill>
                  <a:srgbClr val="145768"/>
                </a:solidFill>
                <a:latin typeface="arial"/>
                <a:cs typeface="arial"/>
              </a:rPr>
              <a:t> es la UPC </a:t>
            </a:r>
            <a:r>
              <a:rPr lang="en-US" sz="1200" dirty="0" err="1">
                <a:solidFill>
                  <a:srgbClr val="145768"/>
                </a:solidFill>
                <a:latin typeface="arial"/>
                <a:cs typeface="arial"/>
              </a:rPr>
              <a:t>en</a:t>
            </a:r>
            <a:r>
              <a:rPr lang="en-US" sz="1200" dirty="0">
                <a:solidFill>
                  <a:srgbClr val="145768"/>
                </a:solidFill>
                <a:latin typeface="arial"/>
                <a:cs typeface="arial"/>
              </a:rPr>
              <a:t> Colombia?</a:t>
            </a:r>
          </a:p>
          <a:p>
            <a:pPr algn="just"/>
            <a:r>
              <a:rPr lang="en-US" sz="1200" dirty="0">
                <a:solidFill>
                  <a:srgbClr val="145768"/>
                </a:solidFill>
                <a:latin typeface="arial"/>
                <a:cs typeface="arial"/>
              </a:rPr>
              <a:t>La Unidad de Pago por </a:t>
            </a:r>
            <a:r>
              <a:rPr lang="en-US" sz="1200" dirty="0" err="1">
                <a:solidFill>
                  <a:srgbClr val="145768"/>
                </a:solidFill>
                <a:latin typeface="arial"/>
                <a:cs typeface="arial"/>
              </a:rPr>
              <a:t>Capitación</a:t>
            </a:r>
            <a:r>
              <a:rPr lang="en-US" sz="1200" dirty="0">
                <a:solidFill>
                  <a:srgbClr val="145768"/>
                </a:solidFill>
                <a:latin typeface="arial"/>
                <a:cs typeface="arial"/>
              </a:rPr>
              <a:t> (</a:t>
            </a:r>
            <a:r>
              <a:rPr lang="en-US" sz="1200" b="1" dirty="0">
                <a:solidFill>
                  <a:srgbClr val="145768"/>
                </a:solidFill>
                <a:latin typeface="arial"/>
                <a:cs typeface="arial"/>
              </a:rPr>
              <a:t>UPC</a:t>
            </a:r>
            <a:r>
              <a:rPr lang="en-US" sz="1200" dirty="0">
                <a:solidFill>
                  <a:srgbClr val="145768"/>
                </a:solidFill>
                <a:latin typeface="arial"/>
                <a:cs typeface="arial"/>
              </a:rPr>
              <a:t>) es </a:t>
            </a:r>
            <a:r>
              <a:rPr lang="en-US" sz="1200" dirty="0" err="1">
                <a:solidFill>
                  <a:srgbClr val="145768"/>
                </a:solidFill>
                <a:latin typeface="arial"/>
                <a:cs typeface="arial"/>
              </a:rPr>
              <a:t>el</a:t>
            </a:r>
            <a:r>
              <a:rPr lang="en-US" sz="1200" dirty="0">
                <a:solidFill>
                  <a:srgbClr val="145768"/>
                </a:solidFill>
                <a:latin typeface="arial"/>
                <a:cs typeface="arial"/>
              </a:rPr>
              <a:t> valor </a:t>
            </a:r>
            <a:r>
              <a:rPr lang="en-US" sz="1200" b="1" dirty="0">
                <a:solidFill>
                  <a:srgbClr val="145768"/>
                </a:solidFill>
                <a:latin typeface="arial"/>
                <a:cs typeface="arial"/>
              </a:rPr>
              <a:t>que</a:t>
            </a:r>
            <a:r>
              <a:rPr lang="en-US" sz="1200" dirty="0">
                <a:solidFill>
                  <a:srgbClr val="145768"/>
                </a:solidFill>
                <a:latin typeface="arial"/>
                <a:cs typeface="arial"/>
              </a:rPr>
              <a:t> se </a:t>
            </a:r>
            <a:r>
              <a:rPr lang="en-US" sz="1200" dirty="0" err="1">
                <a:solidFill>
                  <a:srgbClr val="145768"/>
                </a:solidFill>
                <a:latin typeface="arial"/>
                <a:cs typeface="arial"/>
              </a:rPr>
              <a:t>reconoce</a:t>
            </a:r>
            <a:r>
              <a:rPr lang="en-US" sz="1200" dirty="0">
                <a:solidFill>
                  <a:srgbClr val="145768"/>
                </a:solidFill>
                <a:latin typeface="arial"/>
                <a:cs typeface="arial"/>
              </a:rPr>
              <a:t> para la </a:t>
            </a:r>
            <a:r>
              <a:rPr lang="en-US" sz="1200" dirty="0" err="1">
                <a:solidFill>
                  <a:srgbClr val="145768"/>
                </a:solidFill>
                <a:latin typeface="arial"/>
                <a:cs typeface="arial"/>
              </a:rPr>
              <a:t>atención</a:t>
            </a:r>
            <a:r>
              <a:rPr lang="en-US" sz="1200" dirty="0">
                <a:solidFill>
                  <a:srgbClr val="145768"/>
                </a:solidFill>
                <a:latin typeface="arial"/>
                <a:cs typeface="arial"/>
              </a:rPr>
              <a:t> de </a:t>
            </a:r>
            <a:r>
              <a:rPr lang="en-US" sz="1200" dirty="0" err="1">
                <a:solidFill>
                  <a:srgbClr val="145768"/>
                </a:solidFill>
                <a:latin typeface="arial"/>
                <a:cs typeface="arial"/>
              </a:rPr>
              <a:t>cada</a:t>
            </a:r>
            <a:r>
              <a:rPr lang="en-US" sz="1200" dirty="0">
                <a:solidFill>
                  <a:srgbClr val="145768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145768"/>
                </a:solidFill>
                <a:latin typeface="arial"/>
                <a:cs typeface="arial"/>
              </a:rPr>
              <a:t>usuario</a:t>
            </a:r>
            <a:r>
              <a:rPr lang="en-US" sz="1200" dirty="0">
                <a:solidFill>
                  <a:srgbClr val="145768"/>
                </a:solidFill>
                <a:latin typeface="arial"/>
                <a:cs typeface="arial"/>
              </a:rPr>
              <a:t> dentro del plan de </a:t>
            </a:r>
            <a:r>
              <a:rPr lang="en-US" sz="1200" dirty="0" err="1">
                <a:solidFill>
                  <a:srgbClr val="145768"/>
                </a:solidFill>
                <a:latin typeface="arial"/>
                <a:cs typeface="arial"/>
              </a:rPr>
              <a:t>beneficios</a:t>
            </a:r>
            <a:r>
              <a:rPr lang="en-US" sz="1200" dirty="0">
                <a:solidFill>
                  <a:srgbClr val="145768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145768"/>
                </a:solidFill>
                <a:latin typeface="arial"/>
                <a:cs typeface="arial"/>
              </a:rPr>
              <a:t>en</a:t>
            </a:r>
            <a:r>
              <a:rPr lang="en-US" sz="1200" dirty="0">
                <a:solidFill>
                  <a:srgbClr val="145768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145768"/>
                </a:solidFill>
                <a:latin typeface="arial"/>
                <a:cs typeface="arial"/>
              </a:rPr>
              <a:t>salud</a:t>
            </a:r>
            <a:r>
              <a:rPr lang="en-US" sz="1200" dirty="0">
                <a:solidFill>
                  <a:srgbClr val="145768"/>
                </a:solidFill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04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ChangeArrowheads="1"/>
          </p:cNvSpPr>
          <p:nvPr/>
        </p:nvSpPr>
        <p:spPr bwMode="auto">
          <a:xfrm>
            <a:off x="120650" y="23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s-ES"/>
          </a:p>
        </p:txBody>
      </p:sp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1145892" y="872975"/>
            <a:ext cx="7093514" cy="226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s-CO" sz="2800" b="1">
                <a:solidFill>
                  <a:srgbClr val="0070C0"/>
                </a:solidFill>
              </a:rPr>
              <a:t>Secretaria Distrital de Salud </a:t>
            </a:r>
          </a:p>
          <a:p>
            <a:pPr algn="ctr"/>
            <a:r>
              <a:rPr lang="es-CO" sz="2800" b="1">
                <a:solidFill>
                  <a:srgbClr val="0070C0"/>
                </a:solidFill>
              </a:rPr>
              <a:t>Dirección de Urgencias y Emergencias en Salud</a:t>
            </a:r>
            <a:endParaRPr lang="es-CO" sz="2800">
              <a:solidFill>
                <a:srgbClr val="0070C0"/>
              </a:solidFill>
            </a:endParaRPr>
          </a:p>
          <a:p>
            <a:pPr algn="ctr"/>
            <a:endParaRPr lang="es-CO" sz="2800" b="1">
              <a:solidFill>
                <a:srgbClr val="0070C0"/>
              </a:solidFill>
            </a:endParaRPr>
          </a:p>
          <a:p>
            <a:pPr algn="ctr"/>
            <a:r>
              <a:rPr lang="es-CO" sz="2800" b="1">
                <a:solidFill>
                  <a:srgbClr val="0070C0"/>
                </a:solidFill>
              </a:rPr>
              <a:t>Subdirección de Gestión de Riesgo en Emergencias y Desastres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52908" y="3473406"/>
            <a:ext cx="78843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CO" sz="4000" b="1">
                <a:solidFill>
                  <a:srgbClr val="145768"/>
                </a:solidFill>
                <a:latin typeface="Arial Narrow"/>
                <a:cs typeface="Arial"/>
              </a:rPr>
              <a:t>Curso Primer Respondiente</a:t>
            </a:r>
            <a:endParaRPr lang="es-CO" sz="3200" b="1">
              <a:solidFill>
                <a:srgbClr val="145768"/>
              </a:solidFill>
              <a:latin typeface="Arial Narrow"/>
              <a:cs typeface="Arial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16731" y="4557167"/>
            <a:ext cx="8351837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500"/>
              </a:spcBef>
              <a:buClr>
                <a:srgbClr val="FF0000"/>
              </a:buClr>
            </a:pPr>
            <a:r>
              <a:rPr lang="es-CO" sz="4800" b="1" dirty="0">
                <a:solidFill>
                  <a:srgbClr val="0070C0"/>
                </a:solidFill>
                <a:latin typeface="Arial Narrow"/>
                <a:cs typeface="Arial"/>
              </a:rPr>
              <a:t>Sistema de Emergencias Médicas </a:t>
            </a:r>
            <a:r>
              <a:rPr lang="es-CO" sz="6000" b="1" dirty="0">
                <a:solidFill>
                  <a:srgbClr val="0070C0"/>
                </a:solidFill>
                <a:latin typeface="Arial Narrow"/>
                <a:cs typeface="Arial"/>
              </a:rPr>
              <a:t>S E M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E9B6E48-C03A-4101-BD51-C6CA7A5E88E1}"/>
              </a:ext>
            </a:extLst>
          </p:cNvPr>
          <p:cNvSpPr txBox="1"/>
          <p:nvPr/>
        </p:nvSpPr>
        <p:spPr>
          <a:xfrm>
            <a:off x="2299317" y="3246553"/>
            <a:ext cx="4598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2470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3" descr="Imagen que contiene reloj de arena, objeto, interior, azul&#10;&#10;Descripción generada automáticamente">
            <a:extLst>
              <a:ext uri="{FF2B5EF4-FFF2-40B4-BE49-F238E27FC236}">
                <a16:creationId xmlns:a16="http://schemas.microsoft.com/office/drawing/2014/main" id="{6FC08314-3C9C-4FA2-AF95-55D253574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9" t="2792" r="11749" b="5168"/>
          <a:stretch/>
        </p:blipFill>
        <p:spPr>
          <a:xfrm>
            <a:off x="3405672" y="1908571"/>
            <a:ext cx="2399178" cy="4591669"/>
          </a:xfrm>
          <a:prstGeom prst="rect">
            <a:avLst/>
          </a:prstGeo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EC8F7A2-2207-4823-8838-F5ED98080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51313" y="4083491"/>
            <a:ext cx="4048753" cy="152047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r">
              <a:buNone/>
              <a:defRPr/>
            </a:pPr>
            <a:r>
              <a:rPr lang="es-CO" sz="2800" b="1" dirty="0">
                <a:solidFill>
                  <a:srgbClr val="145768"/>
                </a:solidFill>
                <a:latin typeface="Arial Narrow"/>
                <a:cs typeface="Arial"/>
              </a:rPr>
              <a:t>No espere una complicación en salud para solicitar el servicio de ambulancia.</a:t>
            </a:r>
            <a:endParaRPr lang="es-ES" sz="28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8DA4363-7E24-4D44-BAD1-E6032216FA37}"/>
              </a:ext>
            </a:extLst>
          </p:cNvPr>
          <p:cNvSpPr txBox="1"/>
          <p:nvPr/>
        </p:nvSpPr>
        <p:spPr>
          <a:xfrm>
            <a:off x="1101012" y="569169"/>
            <a:ext cx="699795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sz="3600" b="1" dirty="0">
                <a:solidFill>
                  <a:srgbClr val="C90A8D"/>
                </a:solidFill>
                <a:latin typeface="Arial"/>
                <a:cs typeface="Segoe UI"/>
              </a:rPr>
              <a:t>La prioridad son las vidas y</a:t>
            </a:r>
            <a:r>
              <a:rPr lang="en-US" sz="3600" dirty="0">
                <a:solidFill>
                  <a:srgbClr val="C90A8D"/>
                </a:solidFill>
                <a:latin typeface="Arial"/>
                <a:cs typeface="Segoe UI"/>
              </a:rPr>
              <a:t>​ </a:t>
            </a:r>
            <a:r>
              <a:rPr lang="es-CO" sz="3600" b="1" dirty="0">
                <a:solidFill>
                  <a:srgbClr val="C90A8D"/>
                </a:solidFill>
                <a:latin typeface="Arial"/>
                <a:cs typeface="Segoe UI"/>
              </a:rPr>
              <a:t>urgencias críticas</a:t>
            </a:r>
            <a:endParaRPr lang="es-ES" dirty="0"/>
          </a:p>
        </p:txBody>
      </p:sp>
      <p:pic>
        <p:nvPicPr>
          <p:cNvPr id="7" name="Imagen 8" descr="Piernas de una mujer&#10;&#10;Descripción generada automáticamente">
            <a:extLst>
              <a:ext uri="{FF2B5EF4-FFF2-40B4-BE49-F238E27FC236}">
                <a16:creationId xmlns:a16="http://schemas.microsoft.com/office/drawing/2014/main" id="{F0BB800E-FF67-493D-895F-6000E1284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551" y="2083527"/>
            <a:ext cx="1418253" cy="10860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n 9" descr="Un par de personas en una playa&#10;&#10;Descripción generada automáticamente">
            <a:extLst>
              <a:ext uri="{FF2B5EF4-FFF2-40B4-BE49-F238E27FC236}">
                <a16:creationId xmlns:a16="http://schemas.microsoft.com/office/drawing/2014/main" id="{CDD9D6A7-42AF-4EB3-9301-7124FBAA8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535" y="4893192"/>
            <a:ext cx="1296956" cy="9998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DBAE69A-15EC-4472-8941-26D47CD401BF}"/>
              </a:ext>
            </a:extLst>
          </p:cNvPr>
          <p:cNvSpPr txBox="1"/>
          <p:nvPr/>
        </p:nvSpPr>
        <p:spPr>
          <a:xfrm>
            <a:off x="811761" y="2883162"/>
            <a:ext cx="752047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CO" sz="7200" b="1" dirty="0">
                <a:solidFill>
                  <a:srgbClr val="071FF5"/>
                </a:solidFill>
                <a:latin typeface="Arial"/>
                <a:cs typeface="Segoe UI"/>
              </a:rPr>
              <a:t>¡Tiempo es vida!</a:t>
            </a:r>
            <a:endParaRPr lang="es-ES" sz="6600" dirty="0">
              <a:solidFill>
                <a:srgbClr val="071FF5"/>
              </a:solidFill>
              <a:cs typeface="Calibri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6A6AA72-8AAA-410A-8A1C-405FC1AEEDFF}"/>
              </a:ext>
            </a:extLst>
          </p:cNvPr>
          <p:cNvSpPr txBox="1"/>
          <p:nvPr/>
        </p:nvSpPr>
        <p:spPr>
          <a:xfrm>
            <a:off x="541175" y="1819469"/>
            <a:ext cx="331236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2800" b="1" dirty="0">
                <a:solidFill>
                  <a:srgbClr val="145768"/>
                </a:solidFill>
                <a:latin typeface="Arial Narrow"/>
                <a:cs typeface="Arial"/>
              </a:rPr>
              <a:t>Acuda oportunamente al médico.</a:t>
            </a:r>
            <a:endParaRPr lang="es-ES" sz="2800" b="1" dirty="0">
              <a:solidFill>
                <a:srgbClr val="145768"/>
              </a:solidFill>
              <a:latin typeface="Arial Narrow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8362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1457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F2BF86-D5D4-5C4C-B6A4-58E33C54BB8E}"/>
              </a:ext>
            </a:extLst>
          </p:cNvPr>
          <p:cNvSpPr/>
          <p:nvPr/>
        </p:nvSpPr>
        <p:spPr>
          <a:xfrm>
            <a:off x="7171765" y="3218328"/>
            <a:ext cx="1972234" cy="3639672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F2B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947648E-3AC9-499E-AD38-DFEC1D543A0C}"/>
              </a:ext>
            </a:extLst>
          </p:cNvPr>
          <p:cNvSpPr/>
          <p:nvPr/>
        </p:nvSpPr>
        <p:spPr>
          <a:xfrm>
            <a:off x="1242873" y="2064166"/>
            <a:ext cx="665825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4400" b="1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Gracias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395D2B2-3D7A-4040-8091-653F64B2643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6203" y="4909874"/>
            <a:ext cx="5591592" cy="123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1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A620E0-451A-4391-8CCD-C9A35C6C7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717"/>
            <a:ext cx="7886700" cy="656818"/>
          </a:xfrm>
        </p:spPr>
        <p:txBody>
          <a:bodyPr lIns="91440" tIns="45720" rIns="91440" bIns="45720" anchor="t"/>
          <a:lstStyle/>
          <a:p>
            <a:pPr algn="ctr"/>
            <a:r>
              <a:rPr lang="es-ES" sz="4000" b="1" dirty="0">
                <a:solidFill>
                  <a:srgbClr val="145768"/>
                </a:solidFill>
                <a:latin typeface="Arial"/>
                <a:ea typeface="+mn-ea"/>
                <a:cs typeface="Arial"/>
              </a:rPr>
              <a:t>Objetivos de capacitación</a:t>
            </a:r>
            <a:endParaRPr lang="es-ES" dirty="0">
              <a:latin typeface="Arial"/>
              <a:ea typeface="+mn-ea"/>
              <a:cs typeface="Arial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813ACD-F9F2-40C5-AF74-601442798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3974" y="2720138"/>
            <a:ext cx="6416052" cy="1239647"/>
          </a:xfrm>
        </p:spPr>
        <p:txBody>
          <a:bodyPr lIns="91440" tIns="45720" rIns="91440" bIns="45720" anchor="t"/>
          <a:lstStyle/>
          <a:p>
            <a:pPr marL="342900" indent="-342900">
              <a:buFont typeface="Arial"/>
              <a:buChar char="•"/>
            </a:pPr>
            <a:r>
              <a:rPr lang="en-US" b="1" dirty="0" err="1">
                <a:solidFill>
                  <a:srgbClr val="0070C0"/>
                </a:solidFill>
                <a:latin typeface="Arial Narrow"/>
                <a:cs typeface="Arial"/>
              </a:rPr>
              <a:t>Definir</a:t>
            </a:r>
            <a:r>
              <a:rPr lang="en-US" b="1" dirty="0">
                <a:solidFill>
                  <a:srgbClr val="145768"/>
                </a:solidFill>
                <a:latin typeface="Arial Narrow"/>
                <a:cs typeface="Arial"/>
              </a:rPr>
              <a:t> </a:t>
            </a:r>
            <a:r>
              <a:rPr lang="en-US" dirty="0">
                <a:solidFill>
                  <a:srgbClr val="145768"/>
                </a:solidFill>
                <a:latin typeface="Arial Narrow"/>
                <a:cs typeface="Arial"/>
              </a:rPr>
              <a:t>que es el S</a:t>
            </a:r>
            <a:r>
              <a:rPr lang="en-US" dirty="0">
                <a:solidFill>
                  <a:srgbClr val="145768"/>
                </a:solidFill>
                <a:latin typeface="Arial Narrow"/>
                <a:cs typeface="Calibri"/>
              </a:rPr>
              <a:t>istema de </a:t>
            </a:r>
            <a:r>
              <a:rPr lang="en-US" dirty="0" err="1">
                <a:solidFill>
                  <a:srgbClr val="145768"/>
                </a:solidFill>
                <a:latin typeface="Arial Narrow"/>
                <a:cs typeface="Calibri"/>
              </a:rPr>
              <a:t>Emergencias</a:t>
            </a:r>
            <a:r>
              <a:rPr lang="en-US" dirty="0">
                <a:solidFill>
                  <a:srgbClr val="145768"/>
                </a:solidFill>
                <a:latin typeface="Arial Narrow"/>
                <a:cs typeface="Calibri"/>
              </a:rPr>
              <a:t> </a:t>
            </a:r>
            <a:r>
              <a:rPr lang="en-US" dirty="0" err="1">
                <a:solidFill>
                  <a:srgbClr val="145768"/>
                </a:solidFill>
                <a:latin typeface="Arial Narrow"/>
                <a:cs typeface="Calibri"/>
              </a:rPr>
              <a:t>Médicas</a:t>
            </a:r>
            <a:r>
              <a:rPr lang="en-US" dirty="0">
                <a:solidFill>
                  <a:srgbClr val="145768"/>
                </a:solidFill>
                <a:latin typeface="Arial Narrow"/>
                <a:cs typeface="Calibri"/>
              </a:rPr>
              <a:t> - S E M.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EB057142-E162-43E9-B3D0-03A8BCA619D0}"/>
              </a:ext>
            </a:extLst>
          </p:cNvPr>
          <p:cNvSpPr txBox="1">
            <a:spLocks/>
          </p:cNvSpPr>
          <p:nvPr/>
        </p:nvSpPr>
        <p:spPr>
          <a:xfrm>
            <a:off x="1363974" y="3814451"/>
            <a:ext cx="6416052" cy="123964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b="1" dirty="0" err="1">
                <a:solidFill>
                  <a:srgbClr val="0070C0"/>
                </a:solidFill>
                <a:latin typeface="Arial Narrow"/>
                <a:cs typeface="Arial"/>
              </a:rPr>
              <a:t>Conocer</a:t>
            </a:r>
            <a:r>
              <a:rPr lang="en-US" dirty="0">
                <a:solidFill>
                  <a:srgbClr val="145768"/>
                </a:solidFill>
                <a:latin typeface="Arial Narrow"/>
                <a:cs typeface="Arial"/>
              </a:rPr>
              <a:t> </a:t>
            </a:r>
            <a:r>
              <a:rPr lang="en-US" dirty="0" err="1">
                <a:solidFill>
                  <a:srgbClr val="145768"/>
                </a:solidFill>
                <a:latin typeface="Arial Narrow"/>
                <a:cs typeface="Arial"/>
              </a:rPr>
              <a:t>como</a:t>
            </a:r>
            <a:r>
              <a:rPr lang="en-US" dirty="0">
                <a:solidFill>
                  <a:srgbClr val="145768"/>
                </a:solidFill>
                <a:latin typeface="Arial Narrow"/>
                <a:cs typeface="Arial"/>
              </a:rPr>
              <a:t> se </a:t>
            </a:r>
            <a:r>
              <a:rPr lang="en-US" dirty="0" err="1">
                <a:solidFill>
                  <a:srgbClr val="145768"/>
                </a:solidFill>
                <a:latin typeface="Arial Narrow"/>
                <a:cs typeface="Arial"/>
              </a:rPr>
              <a:t>compone</a:t>
            </a:r>
            <a:r>
              <a:rPr lang="en-US" dirty="0">
                <a:solidFill>
                  <a:srgbClr val="145768"/>
                </a:solidFill>
                <a:latin typeface="Arial Narrow"/>
                <a:cs typeface="Arial"/>
              </a:rPr>
              <a:t> el </a:t>
            </a:r>
            <a:r>
              <a:rPr lang="en-US" dirty="0" err="1">
                <a:solidFill>
                  <a:srgbClr val="145768"/>
                </a:solidFill>
                <a:latin typeface="Arial Narrow"/>
                <a:cs typeface="Arial"/>
              </a:rPr>
              <a:t>sistema</a:t>
            </a:r>
            <a:r>
              <a:rPr lang="en-US" dirty="0">
                <a:solidFill>
                  <a:srgbClr val="145768"/>
                </a:solidFill>
                <a:latin typeface="Arial Narrow"/>
                <a:cs typeface="Arial"/>
              </a:rPr>
              <a:t> y </a:t>
            </a:r>
            <a:r>
              <a:rPr lang="en-US" dirty="0" err="1">
                <a:solidFill>
                  <a:srgbClr val="145768"/>
                </a:solidFill>
                <a:latin typeface="Arial Narrow"/>
                <a:cs typeface="Arial"/>
              </a:rPr>
              <a:t>quienes</a:t>
            </a:r>
            <a:r>
              <a:rPr lang="en-US" dirty="0">
                <a:solidFill>
                  <a:srgbClr val="145768"/>
                </a:solidFill>
                <a:latin typeface="Arial Narrow"/>
                <a:cs typeface="Arial"/>
              </a:rPr>
              <a:t> lo </a:t>
            </a:r>
            <a:r>
              <a:rPr lang="en-US" dirty="0" err="1">
                <a:solidFill>
                  <a:srgbClr val="145768"/>
                </a:solidFill>
                <a:latin typeface="Arial Narrow"/>
                <a:cs typeface="Arial"/>
              </a:rPr>
              <a:t>integran</a:t>
            </a:r>
            <a:r>
              <a:rPr lang="en-US" dirty="0">
                <a:solidFill>
                  <a:srgbClr val="145768"/>
                </a:solidFill>
                <a:latin typeface="Arial Narrow"/>
                <a:cs typeface="Arial"/>
              </a:rPr>
              <a:t>.</a:t>
            </a:r>
            <a:endParaRPr lang="en-US" dirty="0">
              <a:solidFill>
                <a:srgbClr val="145768"/>
              </a:solidFill>
              <a:latin typeface="Arial Narrow"/>
              <a:cs typeface="Arial" panose="020B0604020202020204" pitchFamily="34" charset="0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0D05CD65-C3A6-40F1-91F1-EC08377FE856}"/>
              </a:ext>
            </a:extLst>
          </p:cNvPr>
          <p:cNvSpPr txBox="1">
            <a:spLocks/>
          </p:cNvSpPr>
          <p:nvPr/>
        </p:nvSpPr>
        <p:spPr>
          <a:xfrm>
            <a:off x="1363974" y="4929465"/>
            <a:ext cx="6416052" cy="123964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b="1" dirty="0" err="1">
                <a:solidFill>
                  <a:srgbClr val="0070C0"/>
                </a:solidFill>
                <a:latin typeface="Arial Narrow"/>
                <a:cs typeface="Arial"/>
              </a:rPr>
              <a:t>Reconocer</a:t>
            </a:r>
            <a:r>
              <a:rPr lang="en-US" dirty="0">
                <a:solidFill>
                  <a:srgbClr val="145768"/>
                </a:solidFill>
                <a:latin typeface="Arial Narrow"/>
                <a:cs typeface="Arial"/>
              </a:rPr>
              <a:t> </a:t>
            </a:r>
            <a:r>
              <a:rPr lang="en-US" dirty="0">
                <a:solidFill>
                  <a:srgbClr val="145768"/>
                </a:solidFill>
                <a:latin typeface="Arial Narrow"/>
                <a:cs typeface="Calibri"/>
              </a:rPr>
              <a:t>el </a:t>
            </a:r>
            <a:r>
              <a:rPr lang="en-US" dirty="0" err="1">
                <a:solidFill>
                  <a:srgbClr val="145768"/>
                </a:solidFill>
                <a:latin typeface="Arial Narrow"/>
                <a:cs typeface="Calibri"/>
              </a:rPr>
              <a:t>funcionamiento</a:t>
            </a:r>
            <a:r>
              <a:rPr lang="en-US" dirty="0">
                <a:solidFill>
                  <a:srgbClr val="145768"/>
                </a:solidFill>
                <a:latin typeface="Arial Narrow"/>
                <a:cs typeface="Calibri"/>
              </a:rPr>
              <a:t>, y forma de </a:t>
            </a:r>
            <a:r>
              <a:rPr lang="es-CO" dirty="0">
                <a:solidFill>
                  <a:srgbClr val="145768"/>
                </a:solidFill>
                <a:latin typeface="Arial Narrow"/>
                <a:cs typeface="Calibri"/>
              </a:rPr>
              <a:t>activación</a:t>
            </a:r>
            <a:r>
              <a:rPr lang="en-US" dirty="0">
                <a:solidFill>
                  <a:srgbClr val="145768"/>
                </a:solidFill>
                <a:latin typeface="Arial Narrow"/>
                <a:cs typeface="Calibri"/>
              </a:rPr>
              <a:t> del </a:t>
            </a:r>
            <a:r>
              <a:rPr lang="en-US" dirty="0" err="1">
                <a:solidFill>
                  <a:srgbClr val="145768"/>
                </a:solidFill>
                <a:latin typeface="Arial Narrow"/>
                <a:cs typeface="Calibri"/>
              </a:rPr>
              <a:t>sistema</a:t>
            </a:r>
            <a:r>
              <a:rPr lang="en-US" dirty="0">
                <a:solidFill>
                  <a:srgbClr val="145768"/>
                </a:solidFill>
                <a:latin typeface="Arial Narrow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432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3A53624-F014-4F83-BDCE-AD1CDDE7264B}"/>
              </a:ext>
            </a:extLst>
          </p:cNvPr>
          <p:cNvSpPr/>
          <p:nvPr/>
        </p:nvSpPr>
        <p:spPr>
          <a:xfrm>
            <a:off x="2111257" y="1654533"/>
            <a:ext cx="4921486" cy="50274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s-CO" sz="2400" b="1">
                <a:solidFill>
                  <a:srgbClr val="0070C0"/>
                </a:solidFill>
                <a:latin typeface="Arial Narrow"/>
              </a:rPr>
              <a:t>Modelo general integrado</a:t>
            </a:r>
            <a:endParaRPr lang="es-CO" sz="2400" b="1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FDB51911-35ED-44AA-8EF7-5D5463B58749}"/>
              </a:ext>
            </a:extLst>
          </p:cNvPr>
          <p:cNvSpPr/>
          <p:nvPr/>
        </p:nvSpPr>
        <p:spPr>
          <a:xfrm>
            <a:off x="759021" y="5203467"/>
            <a:ext cx="7625955" cy="11710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s-CO" sz="2400" b="1">
                <a:solidFill>
                  <a:srgbClr val="0070C0"/>
                </a:solidFill>
                <a:latin typeface="Arial Narrow"/>
              </a:rPr>
              <a:t>Responder</a:t>
            </a:r>
            <a:r>
              <a:rPr lang="es-CO" sz="2400" b="1">
                <a:solidFill>
                  <a:srgbClr val="145768"/>
                </a:solidFill>
                <a:latin typeface="Arial Narrow"/>
              </a:rPr>
              <a:t> </a:t>
            </a:r>
            <a:r>
              <a:rPr lang="es-CO" sz="2400">
                <a:solidFill>
                  <a:srgbClr val="145768"/>
                </a:solidFill>
                <a:latin typeface="Arial Narrow"/>
              </a:rPr>
              <a:t>de</a:t>
            </a:r>
            <a:r>
              <a:rPr lang="es-CO" sz="2400" b="1">
                <a:solidFill>
                  <a:srgbClr val="145768"/>
                </a:solidFill>
                <a:latin typeface="Arial Narrow"/>
              </a:rPr>
              <a:t> </a:t>
            </a:r>
            <a:r>
              <a:rPr lang="es-CO" sz="2400" b="1">
                <a:solidFill>
                  <a:srgbClr val="0070C0"/>
                </a:solidFill>
                <a:latin typeface="Arial Narrow"/>
              </a:rPr>
              <a:t>manera oportuna </a:t>
            </a:r>
            <a:r>
              <a:rPr lang="es-CO" sz="2400">
                <a:solidFill>
                  <a:srgbClr val="145768"/>
                </a:solidFill>
                <a:latin typeface="Arial Narrow"/>
              </a:rPr>
              <a:t>a quienes presenten enfermedad o trauma que requieren atención medica de </a:t>
            </a:r>
            <a:r>
              <a:rPr lang="es-CO" sz="2400" b="1">
                <a:solidFill>
                  <a:srgbClr val="145768"/>
                </a:solidFill>
                <a:latin typeface="Arial Narrow"/>
              </a:rPr>
              <a:t>urgencias en lugares públicas y privados</a:t>
            </a:r>
            <a:r>
              <a:rPr lang="es-CO" sz="2400">
                <a:solidFill>
                  <a:srgbClr val="145768"/>
                </a:solidFill>
                <a:latin typeface="Arial Narrow"/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750A247-61A0-4210-98DA-465514974FEA}"/>
              </a:ext>
            </a:extLst>
          </p:cNvPr>
          <p:cNvSpPr txBox="1"/>
          <p:nvPr/>
        </p:nvSpPr>
        <p:spPr>
          <a:xfrm>
            <a:off x="845028" y="309831"/>
            <a:ext cx="75193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kern="1200" dirty="0">
                <a:solidFill>
                  <a:srgbClr val="14576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¿</a:t>
            </a:r>
            <a:r>
              <a:rPr lang="en-US" sz="3200" b="1" kern="1200" dirty="0" err="1">
                <a:solidFill>
                  <a:srgbClr val="14576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Qué</a:t>
            </a:r>
            <a:r>
              <a:rPr lang="en-US" sz="3200" b="1" kern="1200" dirty="0">
                <a:solidFill>
                  <a:srgbClr val="14576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es el  Sistema de </a:t>
            </a:r>
            <a:r>
              <a:rPr lang="en-US" sz="3200" b="1" kern="1200" dirty="0" err="1">
                <a:solidFill>
                  <a:srgbClr val="14576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Emergencias</a:t>
            </a:r>
            <a:r>
              <a:rPr lang="en-US" sz="3200" b="1" kern="1200" dirty="0">
                <a:solidFill>
                  <a:srgbClr val="14576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rgbClr val="14576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Médicas</a:t>
            </a:r>
            <a:r>
              <a:rPr lang="en-US" sz="3200" b="1" kern="1200" dirty="0">
                <a:solidFill>
                  <a:srgbClr val="14576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SEM? </a:t>
            </a:r>
            <a:endParaRPr lang="es-CO" sz="3200" dirty="0">
              <a:solidFill>
                <a:srgbClr val="145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F5BF384-6E0C-4DEE-994D-27D70F38A735}"/>
              </a:ext>
            </a:extLst>
          </p:cNvPr>
          <p:cNvSpPr txBox="1"/>
          <p:nvPr/>
        </p:nvSpPr>
        <p:spPr>
          <a:xfrm>
            <a:off x="2900221" y="2144911"/>
            <a:ext cx="33435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400" b="1" i="1" dirty="0">
                <a:solidFill>
                  <a:srgbClr val="0070C0"/>
                </a:solidFill>
                <a:latin typeface="Arial Narrow"/>
              </a:rPr>
              <a:t>*Resolución 926 del 2017*</a:t>
            </a:r>
            <a:endParaRPr lang="es-CO" sz="2400" b="1" i="1" dirty="0">
              <a:solidFill>
                <a:srgbClr val="0070C0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0E645F0-A75C-485E-94C0-303AA83C6AE2}"/>
              </a:ext>
            </a:extLst>
          </p:cNvPr>
          <p:cNvSpPr txBox="1"/>
          <p:nvPr/>
        </p:nvSpPr>
        <p:spPr>
          <a:xfrm>
            <a:off x="1652612" y="2692243"/>
            <a:ext cx="707413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>
                <a:solidFill>
                  <a:srgbClr val="0070C0"/>
                </a:solidFill>
                <a:latin typeface="Arial Narrow"/>
              </a:rPr>
              <a:t>Actuación del </a:t>
            </a:r>
            <a:r>
              <a:rPr lang="es-CO" sz="2000" b="1">
                <a:solidFill>
                  <a:srgbClr val="0070C0"/>
                </a:solidFill>
                <a:latin typeface="Arial Narrow"/>
              </a:rPr>
              <a:t>Primer Respondiente.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>
                <a:solidFill>
                  <a:srgbClr val="145768"/>
                </a:solidFill>
                <a:latin typeface="Arial Narrow"/>
              </a:rPr>
              <a:t>Prestación de servicios pre hospitalarios, hospitalarios y de urgencias.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>
                <a:solidFill>
                  <a:srgbClr val="145768"/>
                </a:solidFill>
                <a:latin typeface="Arial Narrow"/>
              </a:rPr>
              <a:t>Transporte básico y medicalizado.</a:t>
            </a:r>
            <a:endParaRPr lang="es-CO" sz="2000">
              <a:solidFill>
                <a:srgbClr val="145768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b="1">
                <a:solidFill>
                  <a:srgbClr val="145768"/>
                </a:solidFill>
              </a:rPr>
              <a:t>Centros Reguladores de Urgencias y Emergencias </a:t>
            </a:r>
            <a:r>
              <a:rPr lang="es-CO" sz="2000">
                <a:solidFill>
                  <a:srgbClr val="145768"/>
                </a:solidFill>
              </a:rPr>
              <a:t>CRUE.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>
                <a:solidFill>
                  <a:srgbClr val="145768"/>
                </a:solidFill>
                <a:latin typeface="Arial Narrow"/>
              </a:rPr>
              <a:t>Programas educacionales para el talento humano en salud y comunidades.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>
                <a:solidFill>
                  <a:srgbClr val="145768"/>
                </a:solidFill>
                <a:latin typeface="Arial Narrow"/>
              </a:rPr>
              <a:t>Procesos de investigación y vigilancia epidemiológica.</a:t>
            </a:r>
            <a:endParaRPr lang="es-CO" sz="2000">
              <a:solidFill>
                <a:srgbClr val="145768"/>
              </a:solidFill>
            </a:endParaRPr>
          </a:p>
        </p:txBody>
      </p:sp>
      <p:sp>
        <p:nvSpPr>
          <p:cNvPr id="20" name="Abrir llave 19">
            <a:extLst>
              <a:ext uri="{FF2B5EF4-FFF2-40B4-BE49-F238E27FC236}">
                <a16:creationId xmlns:a16="http://schemas.microsoft.com/office/drawing/2014/main" id="{8006709B-8D13-4C76-8FD8-DA8D87954369}"/>
              </a:ext>
            </a:extLst>
          </p:cNvPr>
          <p:cNvSpPr/>
          <p:nvPr/>
        </p:nvSpPr>
        <p:spPr>
          <a:xfrm>
            <a:off x="1289732" y="2585255"/>
            <a:ext cx="514905" cy="2400324"/>
          </a:xfrm>
          <a:prstGeom prst="leftBrace">
            <a:avLst>
              <a:gd name="adj1" fmla="val 46264"/>
              <a:gd name="adj2" fmla="val 47861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7524B3F0-A55B-4904-89EE-7BF305A83718}"/>
              </a:ext>
            </a:extLst>
          </p:cNvPr>
          <p:cNvSpPr/>
          <p:nvPr/>
        </p:nvSpPr>
        <p:spPr>
          <a:xfrm rot="16200000">
            <a:off x="-385343" y="3582050"/>
            <a:ext cx="2460743" cy="406733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s-CO" sz="2400" dirty="0">
                <a:solidFill>
                  <a:srgbClr val="0070C0"/>
                </a:solidFill>
                <a:latin typeface="Arial Narrow"/>
              </a:rPr>
              <a:t>Comprende</a:t>
            </a:r>
            <a:endParaRPr lang="es-CO" sz="24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82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/>
      <p:bldP spid="19" grpId="0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3FD710BA-8152-440E-B92E-B9D13134396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33897726"/>
              </p:ext>
            </p:extLst>
          </p:nvPr>
        </p:nvGraphicFramePr>
        <p:xfrm>
          <a:off x="3077136" y="433294"/>
          <a:ext cx="5600700" cy="421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0D9BAE61-F145-42F6-B885-1D753790A44A}"/>
              </a:ext>
            </a:extLst>
          </p:cNvPr>
          <p:cNvSpPr/>
          <p:nvPr/>
        </p:nvSpPr>
        <p:spPr>
          <a:xfrm>
            <a:off x="4092180" y="2353017"/>
            <a:ext cx="16962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600"/>
              <a:t>https://images.app.goo.gl/oAxVRPT74xBJvVZm9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B59E5DC-1955-46A5-9121-C94A461FD53E}"/>
              </a:ext>
            </a:extLst>
          </p:cNvPr>
          <p:cNvSpPr/>
          <p:nvPr/>
        </p:nvSpPr>
        <p:spPr>
          <a:xfrm>
            <a:off x="3716679" y="1368821"/>
            <a:ext cx="170912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600"/>
              <a:t>https://images.app.goo.gl/KWPtgwhpnJ3ZKnS6A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310AFB8-9486-4833-976C-9F3F27C2AA6A}"/>
              </a:ext>
            </a:extLst>
          </p:cNvPr>
          <p:cNvSpPr/>
          <p:nvPr/>
        </p:nvSpPr>
        <p:spPr>
          <a:xfrm>
            <a:off x="4089356" y="3329170"/>
            <a:ext cx="172034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600"/>
              <a:t>https://images.app.goo.gl/LViGM2KwtKkbMzX47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858E80F-5065-41D7-AAC1-9E1BF43DAA9E}"/>
              </a:ext>
            </a:extLst>
          </p:cNvPr>
          <p:cNvSpPr/>
          <p:nvPr/>
        </p:nvSpPr>
        <p:spPr>
          <a:xfrm>
            <a:off x="3742950" y="4307890"/>
            <a:ext cx="176843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600"/>
              <a:t>https://images.app.goo.gl/DU68WDzGVmSd4EVF7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E4F885D-C139-4479-87CD-7221B9E68661}"/>
              </a:ext>
            </a:extLst>
          </p:cNvPr>
          <p:cNvSpPr txBox="1"/>
          <p:nvPr/>
        </p:nvSpPr>
        <p:spPr>
          <a:xfrm>
            <a:off x="565321" y="2319190"/>
            <a:ext cx="244771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CO" sz="3000" dirty="0"/>
              <a:t>El </a:t>
            </a:r>
            <a:r>
              <a:rPr lang="es-CO" sz="3000" b="1" dirty="0"/>
              <a:t>SEM</a:t>
            </a:r>
            <a:r>
              <a:rPr lang="es-CO" sz="3000" dirty="0"/>
              <a:t> está integrado por: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5CAFEE26-FD1B-4A09-97AA-9C4C1A7B348F}"/>
              </a:ext>
            </a:extLst>
          </p:cNvPr>
          <p:cNvSpPr/>
          <p:nvPr/>
        </p:nvSpPr>
        <p:spPr>
          <a:xfrm>
            <a:off x="530105" y="1640223"/>
            <a:ext cx="8087263" cy="84338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500" dirty="0">
                <a:cs typeface="Calibri"/>
              </a:rPr>
              <a:t>Cruz Roja Seccional Nariño, Defensa Civil Colombiana Seccional Nariño, Cuerpo de Bomberos Voluntarios.</a:t>
            </a:r>
            <a:endParaRPr lang="es-ES" sz="1500" dirty="0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76D09901-AB6F-4037-8ED4-085772FA0293}"/>
              </a:ext>
            </a:extLst>
          </p:cNvPr>
          <p:cNvSpPr/>
          <p:nvPr/>
        </p:nvSpPr>
        <p:spPr>
          <a:xfrm>
            <a:off x="528757" y="2699610"/>
            <a:ext cx="8087263" cy="787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500">
                <a:cs typeface="Calibri"/>
              </a:rPr>
              <a:t>Prestadores de servicios de salud públicos y privados, </a:t>
            </a:r>
          </a:p>
          <a:p>
            <a:pPr algn="ctr"/>
            <a:r>
              <a:rPr lang="es-ES" sz="1500">
                <a:cs typeface="Calibri"/>
              </a:rPr>
              <a:t>Entidades administradoras de planes de beneficios de salud – EAPB.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68A54709-73D8-4AD5-AEA7-D5BA6DC34C26}"/>
              </a:ext>
            </a:extLst>
          </p:cNvPr>
          <p:cNvSpPr/>
          <p:nvPr/>
        </p:nvSpPr>
        <p:spPr>
          <a:xfrm>
            <a:off x="528084" y="3649661"/>
            <a:ext cx="8087263" cy="8302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500" dirty="0">
                <a:cs typeface="Calibri"/>
              </a:rPr>
              <a:t>Brigadas de emergencias públicas o privadas locales o regionales,</a:t>
            </a:r>
          </a:p>
          <a:p>
            <a:pPr algn="ctr"/>
            <a:r>
              <a:rPr lang="es-ES" b="1" dirty="0">
                <a:cs typeface="Calibri"/>
              </a:rPr>
              <a:t>Primeros Respondientes.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F9EAB7-1544-4B4D-A1FC-83F3A883368C}"/>
              </a:ext>
            </a:extLst>
          </p:cNvPr>
          <p:cNvSpPr txBox="1"/>
          <p:nvPr/>
        </p:nvSpPr>
        <p:spPr>
          <a:xfrm>
            <a:off x="2976282" y="519056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 dirty="0">
              <a:cs typeface="Calibri"/>
            </a:endParaRPr>
          </a:p>
        </p:txBody>
      </p:sp>
      <p:sp>
        <p:nvSpPr>
          <p:cNvPr id="65" name="Rectangle: Diagonal Corners Snipped 64">
            <a:extLst>
              <a:ext uri="{FF2B5EF4-FFF2-40B4-BE49-F238E27FC236}">
                <a16:creationId xmlns:a16="http://schemas.microsoft.com/office/drawing/2014/main" id="{598C1EAC-7B10-4BEF-8122-2E0489320924}"/>
              </a:ext>
            </a:extLst>
          </p:cNvPr>
          <p:cNvSpPr/>
          <p:nvPr/>
        </p:nvSpPr>
        <p:spPr>
          <a:xfrm>
            <a:off x="6140824" y="4872318"/>
            <a:ext cx="2474258" cy="950258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cs typeface="Calibri"/>
              </a:rPr>
              <a:t>Operadores</a:t>
            </a:r>
          </a:p>
          <a:p>
            <a:pPr algn="ctr"/>
            <a:r>
              <a:rPr lang="es-ES" b="1" dirty="0">
                <a:cs typeface="Calibri"/>
              </a:rPr>
              <a:t>asistenciales</a:t>
            </a:r>
            <a:endParaRPr lang="es-ES" dirty="0">
              <a:ea typeface="+mn-lt"/>
              <a:cs typeface="+mn-lt"/>
            </a:endParaRPr>
          </a:p>
        </p:txBody>
      </p:sp>
      <p:sp>
        <p:nvSpPr>
          <p:cNvPr id="66" name="Rectangle: Diagonal Corners Snipped 65">
            <a:extLst>
              <a:ext uri="{FF2B5EF4-FFF2-40B4-BE49-F238E27FC236}">
                <a16:creationId xmlns:a16="http://schemas.microsoft.com/office/drawing/2014/main" id="{2062525D-4DB5-40F0-9E19-CE7031629819}"/>
              </a:ext>
            </a:extLst>
          </p:cNvPr>
          <p:cNvSpPr/>
          <p:nvPr/>
        </p:nvSpPr>
        <p:spPr>
          <a:xfrm>
            <a:off x="537882" y="4863354"/>
            <a:ext cx="2474258" cy="950258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dirty="0">
                <a:ea typeface="+mn-lt"/>
                <a:cs typeface="+mn-lt"/>
              </a:rPr>
              <a:t>Coordinador </a:t>
            </a:r>
            <a:r>
              <a:rPr lang="es-ES" b="1" dirty="0">
                <a:ea typeface="+mn-lt"/>
                <a:cs typeface="+mn-lt"/>
              </a:rPr>
              <a:t>no asistencial</a:t>
            </a:r>
            <a:endParaRPr lang="en-US" b="1" dirty="0">
              <a:cs typeface="Calibri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B697FAD-B88A-4AD9-91A6-75F7CA67DF44}"/>
              </a:ext>
            </a:extLst>
          </p:cNvPr>
          <p:cNvSpPr/>
          <p:nvPr/>
        </p:nvSpPr>
        <p:spPr>
          <a:xfrm>
            <a:off x="3478307" y="4657166"/>
            <a:ext cx="2178422" cy="138056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b="1" dirty="0">
                <a:ea typeface="+mn-lt"/>
                <a:cs typeface="+mn-lt"/>
              </a:rPr>
              <a:t>SEM - Distrital</a:t>
            </a:r>
            <a:endParaRPr lang="en-US" dirty="0"/>
          </a:p>
          <a:p>
            <a:pPr algn="ctr"/>
            <a:r>
              <a:rPr lang="es-ES" dirty="0">
                <a:ea typeface="+mn-lt"/>
                <a:cs typeface="+mn-lt"/>
              </a:rPr>
              <a:t>Estructura Operativa</a:t>
            </a:r>
            <a:endParaRPr lang="es-ES" b="1" dirty="0">
              <a:cs typeface="Calibri"/>
            </a:endParaRPr>
          </a:p>
        </p:txBody>
      </p:sp>
      <p:sp>
        <p:nvSpPr>
          <p:cNvPr id="79" name="Arrow: Striped Right 78">
            <a:extLst>
              <a:ext uri="{FF2B5EF4-FFF2-40B4-BE49-F238E27FC236}">
                <a16:creationId xmlns:a16="http://schemas.microsoft.com/office/drawing/2014/main" id="{876F1076-DA0C-4C4A-8555-A41154A5D16F}"/>
              </a:ext>
            </a:extLst>
          </p:cNvPr>
          <p:cNvSpPr/>
          <p:nvPr/>
        </p:nvSpPr>
        <p:spPr>
          <a:xfrm>
            <a:off x="5553008" y="5158919"/>
            <a:ext cx="654423" cy="367554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Arrow: Striped Right 79">
            <a:extLst>
              <a:ext uri="{FF2B5EF4-FFF2-40B4-BE49-F238E27FC236}">
                <a16:creationId xmlns:a16="http://schemas.microsoft.com/office/drawing/2014/main" id="{F4EC6848-593D-492A-86D0-0D428B1386CE}"/>
              </a:ext>
            </a:extLst>
          </p:cNvPr>
          <p:cNvSpPr/>
          <p:nvPr/>
        </p:nvSpPr>
        <p:spPr>
          <a:xfrm rot="10800000">
            <a:off x="2971173" y="5158919"/>
            <a:ext cx="609600" cy="367554"/>
          </a:xfrm>
          <a:prstGeom prst="strip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ÍTULO PRESENTACIÓN">
            <a:extLst>
              <a:ext uri="{FF2B5EF4-FFF2-40B4-BE49-F238E27FC236}">
                <a16:creationId xmlns:a16="http://schemas.microsoft.com/office/drawing/2014/main" id="{B5A621FD-E995-4DEC-89CD-17AEB4557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354" y="695319"/>
            <a:ext cx="778837" cy="7963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25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1" grpId="0" animBg="1"/>
      <p:bldP spid="65" grpId="0" animBg="1"/>
      <p:bldP spid="66" grpId="0" animBg="1"/>
      <p:bldP spid="68" grpId="0" animBg="1"/>
      <p:bldP spid="79" grpId="0" animBg="1"/>
      <p:bldP spid="8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>
            <a:extLst>
              <a:ext uri="{FF2B5EF4-FFF2-40B4-BE49-F238E27FC236}">
                <a16:creationId xmlns:a16="http://schemas.microsoft.com/office/drawing/2014/main" id="{2B8E4F95-6234-480D-809D-D2D00E6D7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90" y="5216243"/>
            <a:ext cx="1370210" cy="1256264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071018E-C531-49C8-8993-4D249B6DC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59" y="3587483"/>
            <a:ext cx="1391060" cy="1256265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50" name="Picture 450">
            <a:extLst>
              <a:ext uri="{FF2B5EF4-FFF2-40B4-BE49-F238E27FC236}">
                <a16:creationId xmlns:a16="http://schemas.microsoft.com/office/drawing/2014/main" id="{86A68856-C50E-41B0-8651-B0A1AF3467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109" b="-769"/>
          <a:stretch/>
        </p:blipFill>
        <p:spPr>
          <a:xfrm>
            <a:off x="7298245" y="2827227"/>
            <a:ext cx="1370210" cy="1256265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3BC68B8B-4FAD-4884-88B3-A5A27B57B238}"/>
              </a:ext>
            </a:extLst>
          </p:cNvPr>
          <p:cNvSpPr/>
          <p:nvPr/>
        </p:nvSpPr>
        <p:spPr>
          <a:xfrm>
            <a:off x="1412194" y="3980524"/>
            <a:ext cx="6656334" cy="66415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Educación a la comunidad e implementación de programas de Primer Respondiente</a:t>
            </a: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F842677E-1869-4252-BC5A-D18D88B20926}"/>
              </a:ext>
            </a:extLst>
          </p:cNvPr>
          <p:cNvSpPr/>
          <p:nvPr/>
        </p:nvSpPr>
        <p:spPr>
          <a:xfrm>
            <a:off x="2170517" y="5721570"/>
            <a:ext cx="4802955" cy="479039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Formación del talento humano requerido​​</a:t>
            </a:r>
          </a:p>
        </p:txBody>
      </p:sp>
      <p:pic>
        <p:nvPicPr>
          <p:cNvPr id="447" name="Picture 447">
            <a:extLst>
              <a:ext uri="{FF2B5EF4-FFF2-40B4-BE49-F238E27FC236}">
                <a16:creationId xmlns:a16="http://schemas.microsoft.com/office/drawing/2014/main" id="{F738E75A-9278-4001-AB9A-9BAC5D77B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802" y="803764"/>
            <a:ext cx="1370210" cy="1256266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48" name="Picture 448">
            <a:extLst>
              <a:ext uri="{FF2B5EF4-FFF2-40B4-BE49-F238E27FC236}">
                <a16:creationId xmlns:a16="http://schemas.microsoft.com/office/drawing/2014/main" id="{38217D7B-092B-4E95-B01E-1BAF3CBEB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5080" y="1401566"/>
            <a:ext cx="1370210" cy="1256266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49" name="Picture 449">
            <a:extLst>
              <a:ext uri="{FF2B5EF4-FFF2-40B4-BE49-F238E27FC236}">
                <a16:creationId xmlns:a16="http://schemas.microsoft.com/office/drawing/2014/main" id="{858CBCA7-719B-48F4-9BE4-01F5E837ED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877" y="2072698"/>
            <a:ext cx="1391060" cy="1256265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F3382603-6F04-4D67-914B-740B0E4218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0701" y="4559912"/>
            <a:ext cx="1370210" cy="1256263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A71ECD4C-EC6E-4AFC-B4A3-4D643E832D7C}"/>
              </a:ext>
            </a:extLst>
          </p:cNvPr>
          <p:cNvSpPr/>
          <p:nvPr/>
        </p:nvSpPr>
        <p:spPr>
          <a:xfrm>
            <a:off x="2851835" y="1135668"/>
            <a:ext cx="3440317" cy="479039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Notificación y acceso al sistema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8705FFC-64A4-4F8C-8B3B-025DDC2406F6}"/>
              </a:ext>
            </a:extLst>
          </p:cNvPr>
          <p:cNvSpPr/>
          <p:nvPr/>
        </p:nvSpPr>
        <p:spPr>
          <a:xfrm>
            <a:off x="2747445" y="1818061"/>
            <a:ext cx="4226029" cy="47903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Coordinación y Gestión de las Solicitudes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9FC6AB23-4C63-45CA-9686-B12075D6C3EB}"/>
              </a:ext>
            </a:extLst>
          </p:cNvPr>
          <p:cNvSpPr/>
          <p:nvPr/>
        </p:nvSpPr>
        <p:spPr>
          <a:xfrm>
            <a:off x="1845746" y="2525180"/>
            <a:ext cx="5452499" cy="479039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Atención prehospitalaria y traslado de pacientes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098D54E-7308-47A0-9FF6-9858FD5295ED}"/>
              </a:ext>
            </a:extLst>
          </p:cNvPr>
          <p:cNvSpPr txBox="1"/>
          <p:nvPr/>
        </p:nvSpPr>
        <p:spPr>
          <a:xfrm>
            <a:off x="845028" y="309831"/>
            <a:ext cx="75193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kern="1200" dirty="0" err="1">
                <a:solidFill>
                  <a:srgbClr val="14576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Componentes</a:t>
            </a:r>
            <a:endParaRPr lang="es-CO" sz="3200" dirty="0">
              <a:solidFill>
                <a:srgbClr val="145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BA57A0CB-20B5-479C-9369-54F62B05857C}"/>
              </a:ext>
            </a:extLst>
          </p:cNvPr>
          <p:cNvSpPr/>
          <p:nvPr/>
        </p:nvSpPr>
        <p:spPr>
          <a:xfrm>
            <a:off x="2170517" y="4957723"/>
            <a:ext cx="4802955" cy="479039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Investigación y vigilancia epidemiológica​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539A2EF4-30E2-492A-A726-B4146DC8E60E}"/>
              </a:ext>
            </a:extLst>
          </p:cNvPr>
          <p:cNvSpPr/>
          <p:nvPr/>
        </p:nvSpPr>
        <p:spPr>
          <a:xfrm>
            <a:off x="1723167" y="3242965"/>
            <a:ext cx="5697656" cy="47903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Atención de urgencias y atención hospitalaria</a:t>
            </a:r>
          </a:p>
        </p:txBody>
      </p:sp>
    </p:spTree>
    <p:extLst>
      <p:ext uri="{BB962C8B-B14F-4D97-AF65-F5344CB8AC3E}">
        <p14:creationId xmlns:p14="http://schemas.microsoft.com/office/powerpoint/2010/main" val="412473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" grpId="0" animBg="1"/>
      <p:bldP spid="19" grpId="0" animBg="1"/>
      <p:bldP spid="20" grpId="0" animBg="1"/>
      <p:bldP spid="23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34144" y="500689"/>
            <a:ext cx="8875712" cy="81915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s-MX" sz="4000" b="1">
                <a:solidFill>
                  <a:srgbClr val="145768"/>
                </a:solidFill>
                <a:latin typeface="Arial"/>
                <a:cs typeface="Arial"/>
              </a:rPr>
              <a:t>¿Qué sucede al llamar?</a:t>
            </a:r>
            <a:endParaRPr lang="es-CO" sz="4000" b="1">
              <a:solidFill>
                <a:srgbClr val="145768"/>
              </a:solidFill>
              <a:latin typeface="Arial"/>
              <a:cs typeface="Arial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402002F-B208-47EF-B61A-30897FCACD2E}"/>
              </a:ext>
            </a:extLst>
          </p:cNvPr>
          <p:cNvSpPr txBox="1"/>
          <p:nvPr/>
        </p:nvSpPr>
        <p:spPr>
          <a:xfrm>
            <a:off x="1014017" y="1425827"/>
            <a:ext cx="31720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0"/>
            <a:r>
              <a:rPr lang="es-MX" sz="2400">
                <a:solidFill>
                  <a:srgbClr val="145768"/>
                </a:solidFill>
                <a:latin typeface="Arial Narrow"/>
              </a:rPr>
              <a:t>La </a:t>
            </a:r>
            <a:r>
              <a:rPr lang="es-MX" sz="2400" b="1">
                <a:solidFill>
                  <a:srgbClr val="145768"/>
                </a:solidFill>
                <a:latin typeface="Arial Narrow"/>
              </a:rPr>
              <a:t>Línea 123 </a:t>
            </a:r>
            <a:r>
              <a:rPr lang="es-MX" sz="2400" err="1">
                <a:solidFill>
                  <a:srgbClr val="145768"/>
                </a:solidFill>
                <a:latin typeface="Arial Narrow"/>
              </a:rPr>
              <a:t>recepciona</a:t>
            </a:r>
            <a:r>
              <a:rPr lang="es-MX" sz="2400">
                <a:solidFill>
                  <a:srgbClr val="145768"/>
                </a:solidFill>
                <a:latin typeface="Arial Narrow"/>
              </a:rPr>
              <a:t> las llamadas y </a:t>
            </a:r>
            <a:r>
              <a:rPr lang="es-MX" sz="2400" b="1">
                <a:solidFill>
                  <a:srgbClr val="0070C0"/>
                </a:solidFill>
                <a:latin typeface="Arial Narrow"/>
              </a:rPr>
              <a:t>traslada la información a las </a:t>
            </a:r>
            <a:r>
              <a:rPr lang="es-MX" sz="2400" b="1" u="sng">
                <a:solidFill>
                  <a:srgbClr val="0070C0"/>
                </a:solidFill>
                <a:latin typeface="Arial Narrow"/>
              </a:rPr>
              <a:t>AGENCIAS</a:t>
            </a:r>
            <a:r>
              <a:rPr lang="es-MX" sz="2400" b="1">
                <a:solidFill>
                  <a:srgbClr val="0070C0"/>
                </a:solidFill>
                <a:latin typeface="Arial Narrow"/>
              </a:rPr>
              <a:t> pertinentes</a:t>
            </a:r>
            <a:r>
              <a:rPr lang="es-MX" sz="2400">
                <a:solidFill>
                  <a:srgbClr val="145768"/>
                </a:solidFill>
                <a:latin typeface="Arial Narrow"/>
              </a:rPr>
              <a:t> según el caso.</a:t>
            </a:r>
            <a:endParaRPr lang="es-CO" sz="2400">
              <a:solidFill>
                <a:srgbClr val="145768"/>
              </a:solidFill>
              <a:latin typeface="Arial Narrow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F30E80-D5A1-4C5F-BF2E-B3F0FF999E7A}"/>
              </a:ext>
            </a:extLst>
          </p:cNvPr>
          <p:cNvSpPr txBox="1"/>
          <p:nvPr/>
        </p:nvSpPr>
        <p:spPr>
          <a:xfrm>
            <a:off x="5160800" y="4075124"/>
            <a:ext cx="337101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0"/>
            <a:r>
              <a:rPr lang="es-MX" sz="2400">
                <a:solidFill>
                  <a:srgbClr val="145768"/>
                </a:solidFill>
                <a:latin typeface="Arial Narrow"/>
              </a:rPr>
              <a:t>Las agencias </a:t>
            </a:r>
            <a:r>
              <a:rPr lang="es-MX" sz="2400" b="1" u="sng">
                <a:solidFill>
                  <a:srgbClr val="0070C0"/>
                </a:solidFill>
                <a:latin typeface="Arial Narrow"/>
              </a:rPr>
              <a:t>dada su competencia</a:t>
            </a:r>
            <a:r>
              <a:rPr lang="es-MX" sz="2400" b="1">
                <a:solidFill>
                  <a:srgbClr val="0070C0"/>
                </a:solidFill>
                <a:latin typeface="Arial Narrow"/>
              </a:rPr>
              <a:t> </a:t>
            </a:r>
            <a:r>
              <a:rPr lang="es-MX" sz="2400">
                <a:solidFill>
                  <a:srgbClr val="145768"/>
                </a:solidFill>
                <a:latin typeface="Arial Narrow"/>
              </a:rPr>
              <a:t>reciben la información, asesoran y despachan los recursos necesarios.</a:t>
            </a:r>
            <a:endParaRPr lang="es-CO" sz="2400">
              <a:solidFill>
                <a:srgbClr val="145768"/>
              </a:solidFill>
              <a:latin typeface="Arial Narrow" panose="020B0606020202030204" pitchFamily="34" charset="0"/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79DB21D1-EA6B-4F56-98C2-CA4152C89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26" y="3933009"/>
            <a:ext cx="3465669" cy="231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La tecnología con que Bogotá pretende combatir el crimen - Bogotá -  ELTIEMPO.COM">
            <a:extLst>
              <a:ext uri="{FF2B5EF4-FFF2-40B4-BE49-F238E27FC236}">
                <a16:creationId xmlns:a16="http://schemas.microsoft.com/office/drawing/2014/main" id="{A1F39A61-0051-4DF6-AFFC-003D723B9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" b="7805"/>
          <a:stretch/>
        </p:blipFill>
        <p:spPr bwMode="auto">
          <a:xfrm>
            <a:off x="4868311" y="1393617"/>
            <a:ext cx="3477309" cy="2355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30CE58A-6FBA-4A7F-A17B-21B3CC49C37E}"/>
              </a:ext>
            </a:extLst>
          </p:cNvPr>
          <p:cNvSpPr txBox="1"/>
          <p:nvPr/>
        </p:nvSpPr>
        <p:spPr>
          <a:xfrm>
            <a:off x="5305655" y="2924236"/>
            <a:ext cx="483833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/>
              <a:t>https://images.app.goo.gl/vZJDMe5s4HMPCXWc7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0E55370-2A29-4DE7-85A5-B64B2A9DB36A}"/>
              </a:ext>
            </a:extLst>
          </p:cNvPr>
          <p:cNvSpPr txBox="1"/>
          <p:nvPr/>
        </p:nvSpPr>
        <p:spPr>
          <a:xfrm>
            <a:off x="789326" y="5921783"/>
            <a:ext cx="483833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/>
              <a:t>Fuente: SDS Comunicaciones</a:t>
            </a:r>
          </a:p>
        </p:txBody>
      </p:sp>
      <p:cxnSp>
        <p:nvCxnSpPr>
          <p:cNvPr id="18" name="Conector: curvado 17">
            <a:extLst>
              <a:ext uri="{FF2B5EF4-FFF2-40B4-BE49-F238E27FC236}">
                <a16:creationId xmlns:a16="http://schemas.microsoft.com/office/drawing/2014/main" id="{F9BFE045-1FC0-4932-8071-5666417F2234}"/>
              </a:ext>
            </a:extLst>
          </p:cNvPr>
          <p:cNvCxnSpPr>
            <a:cxnSpLocks/>
            <a:stCxn id="7174" idx="1"/>
            <a:endCxn id="7172" idx="3"/>
          </p:cNvCxnSpPr>
          <p:nvPr/>
        </p:nvCxnSpPr>
        <p:spPr>
          <a:xfrm rot="10800000" flipV="1">
            <a:off x="4254995" y="2571357"/>
            <a:ext cx="613316" cy="2517175"/>
          </a:xfrm>
          <a:prstGeom prst="curvedConnector3">
            <a:avLst>
              <a:gd name="adj1" fmla="val 50000"/>
            </a:avLst>
          </a:prstGeom>
          <a:ln w="38100">
            <a:solidFill>
              <a:srgbClr val="00B0F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425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847918" y="548929"/>
            <a:ext cx="7448161" cy="847725"/>
          </a:xfrm>
        </p:spPr>
        <p:txBody>
          <a:bodyPr>
            <a:normAutofit fontScale="90000"/>
          </a:bodyPr>
          <a:lstStyle/>
          <a:p>
            <a:pPr algn="ctr"/>
            <a:r>
              <a:rPr lang="es-ES" altLang="es-CO" sz="4000" b="1" dirty="0">
                <a:solidFill>
                  <a:srgbClr val="145768"/>
                </a:solidFill>
                <a:latin typeface="Arial"/>
                <a:cs typeface="Arial"/>
              </a:rPr>
              <a:t>Tenga en cuenta</a:t>
            </a:r>
            <a:br>
              <a:rPr lang="es-ES" altLang="es-CO" sz="4000" b="1" dirty="0">
                <a:solidFill>
                  <a:srgbClr val="145768"/>
                </a:solidFill>
                <a:latin typeface="Arial"/>
                <a:cs typeface="Arial"/>
              </a:rPr>
            </a:br>
            <a:r>
              <a:rPr lang="es-ES" altLang="es-CO" sz="4000" dirty="0">
                <a:solidFill>
                  <a:srgbClr val="145768"/>
                </a:solidFill>
                <a:latin typeface="Arial"/>
                <a:cs typeface="Arial"/>
              </a:rPr>
              <a:t>Línea 123</a:t>
            </a:r>
            <a:endParaRPr lang="es-CO" sz="4000" dirty="0">
              <a:solidFill>
                <a:srgbClr val="145768"/>
              </a:solidFill>
              <a:latin typeface="Arial"/>
              <a:cs typeface="Arial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72D5FBD-6BCB-44BD-ADDA-6B70F642614A}"/>
              </a:ext>
            </a:extLst>
          </p:cNvPr>
          <p:cNvSpPr txBox="1"/>
          <p:nvPr/>
        </p:nvSpPr>
        <p:spPr>
          <a:xfrm>
            <a:off x="503855" y="2470052"/>
            <a:ext cx="548639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ES" sz="2400" dirty="0">
                <a:solidFill>
                  <a:srgbClr val="0070C0"/>
                </a:solidFill>
                <a:latin typeface="Arial Narrow"/>
                <a:cs typeface="Arial"/>
              </a:rPr>
              <a:t>Personal entrenado</a:t>
            </a:r>
            <a:endParaRPr lang="es-CO" sz="2400" dirty="0">
              <a:solidFill>
                <a:srgbClr val="0070C0"/>
              </a:solidFill>
              <a:latin typeface="Arial Narrow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s-ES" sz="2400" dirty="0">
                <a:solidFill>
                  <a:srgbClr val="145768"/>
                </a:solidFill>
                <a:latin typeface="Arial Narrow"/>
                <a:cs typeface="Arial"/>
              </a:rPr>
              <a:t>Capacidad de respuesta</a:t>
            </a:r>
          </a:p>
          <a:p>
            <a:pPr marL="342900" indent="-342900">
              <a:buFont typeface="Arial"/>
              <a:buChar char="•"/>
            </a:pPr>
            <a:r>
              <a:rPr lang="es-ES" sz="2400" b="1" dirty="0">
                <a:solidFill>
                  <a:srgbClr val="145768"/>
                </a:solidFill>
                <a:latin typeface="Arial Narrow"/>
                <a:cs typeface="Arial"/>
              </a:rPr>
              <a:t>Funciona las 24 horas 7 días a la semana</a:t>
            </a:r>
            <a:r>
              <a:rPr lang="es-CO" sz="2400" dirty="0">
                <a:solidFill>
                  <a:srgbClr val="145768"/>
                </a:solidFill>
                <a:latin typeface="Arial Narrow"/>
                <a:cs typeface="Arial"/>
              </a:rPr>
              <a:t>​</a:t>
            </a:r>
          </a:p>
          <a:p>
            <a:pPr marL="342900" indent="-342900">
              <a:buFont typeface="Arial"/>
              <a:buChar char="•"/>
            </a:pPr>
            <a:r>
              <a:rPr lang="es-ES" sz="2400" b="1" dirty="0">
                <a:solidFill>
                  <a:srgbClr val="0070C0"/>
                </a:solidFill>
                <a:latin typeface="Arial Narrow"/>
                <a:cs typeface="Arial"/>
              </a:rPr>
              <a:t>Asesoría</a:t>
            </a:r>
            <a:r>
              <a:rPr lang="es-ES" sz="2400" dirty="0">
                <a:solidFill>
                  <a:srgbClr val="145768"/>
                </a:solidFill>
                <a:latin typeface="Arial Narrow"/>
                <a:cs typeface="Arial"/>
              </a:rPr>
              <a:t> </a:t>
            </a:r>
            <a:r>
              <a:rPr lang="es-ES" sz="2400" dirty="0">
                <a:solidFill>
                  <a:srgbClr val="0070C0"/>
                </a:solidFill>
                <a:latin typeface="Arial Narrow"/>
                <a:cs typeface="Arial"/>
              </a:rPr>
              <a:t>médica</a:t>
            </a:r>
            <a:r>
              <a:rPr lang="es-ES" sz="2400" dirty="0">
                <a:solidFill>
                  <a:srgbClr val="145768"/>
                </a:solidFill>
                <a:latin typeface="Arial Narrow"/>
                <a:cs typeface="Arial"/>
              </a:rPr>
              <a:t> y </a:t>
            </a:r>
            <a:r>
              <a:rPr lang="es-ES" sz="2400" dirty="0">
                <a:solidFill>
                  <a:srgbClr val="0070C0"/>
                </a:solidFill>
                <a:latin typeface="Arial Narrow"/>
                <a:cs typeface="Arial"/>
              </a:rPr>
              <a:t>psicológica</a:t>
            </a:r>
            <a:endParaRPr lang="es-CO" sz="2400" dirty="0">
              <a:solidFill>
                <a:srgbClr val="0070C0"/>
              </a:solidFill>
              <a:latin typeface="Arial Narrow"/>
              <a:cs typeface="Arial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DAC6447-73A6-4858-8D04-31A0A7E530D8}"/>
              </a:ext>
            </a:extLst>
          </p:cNvPr>
          <p:cNvSpPr txBox="1"/>
          <p:nvPr/>
        </p:nvSpPr>
        <p:spPr>
          <a:xfrm>
            <a:off x="1828799" y="1766493"/>
            <a:ext cx="5486400" cy="58477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3200" b="1" dirty="0">
                <a:solidFill>
                  <a:srgbClr val="071FF5"/>
                </a:solidFill>
                <a:latin typeface="Arial"/>
                <a:cs typeface="Arial"/>
              </a:rPr>
              <a:t> -.        Gratuita</a:t>
            </a:r>
            <a:endParaRPr lang="es-CO" sz="3200" b="1" dirty="0">
              <a:solidFill>
                <a:srgbClr val="071FF5"/>
              </a:solidFill>
              <a:latin typeface="Arial"/>
              <a:cs typeface="Arial"/>
            </a:endParaRP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E2444057-39CD-4D38-A4AD-A0F27056C336}"/>
              </a:ext>
            </a:extLst>
          </p:cNvPr>
          <p:cNvSpPr/>
          <p:nvPr/>
        </p:nvSpPr>
        <p:spPr>
          <a:xfrm>
            <a:off x="503855" y="4332656"/>
            <a:ext cx="2192690" cy="19764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2000" dirty="0">
                <a:solidFill>
                  <a:schemeClr val="tx1"/>
                </a:solidFill>
                <a:ea typeface="+mn-lt"/>
                <a:cs typeface="+mn-lt"/>
              </a:rPr>
              <a:t>Servicio de ambulancias, valoración y transporte.</a:t>
            </a:r>
            <a:endParaRPr lang="es-CO" sz="2000" dirty="0">
              <a:solidFill>
                <a:schemeClr val="tx1"/>
              </a:solidFill>
              <a:cs typeface="Calibri" panose="020F0502020204030204"/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3CD2A623-75DA-4E7F-AEBF-2D431DA76816}"/>
              </a:ext>
            </a:extLst>
          </p:cNvPr>
          <p:cNvSpPr/>
          <p:nvPr/>
        </p:nvSpPr>
        <p:spPr>
          <a:xfrm>
            <a:off x="3289040" y="4332656"/>
            <a:ext cx="2565916" cy="19764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2000" dirty="0">
                <a:solidFill>
                  <a:srgbClr val="000000"/>
                </a:solidFill>
                <a:ea typeface="+mn-lt"/>
                <a:cs typeface="+mn-lt"/>
              </a:rPr>
              <a:t>Comunicación per-</a:t>
            </a:r>
            <a:r>
              <a:rPr lang="es-ES" sz="2000" dirty="0" err="1">
                <a:solidFill>
                  <a:srgbClr val="000000"/>
                </a:solidFill>
                <a:ea typeface="+mn-lt"/>
                <a:cs typeface="+mn-lt"/>
              </a:rPr>
              <a:t>manente</a:t>
            </a:r>
            <a:r>
              <a:rPr lang="es-ES" sz="2000" dirty="0">
                <a:solidFill>
                  <a:srgbClr val="000000"/>
                </a:solidFill>
                <a:ea typeface="+mn-lt"/>
                <a:cs typeface="+mn-lt"/>
              </a:rPr>
              <a:t> con otras instituciones de emergencia.</a:t>
            </a:r>
            <a:endParaRPr lang="es-ES" sz="2000" dirty="0">
              <a:solidFill>
                <a:srgbClr val="000000"/>
              </a:solidFill>
            </a:endParaRP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E26E341C-95C4-4EA9-950E-F668D9C2FAE8}"/>
              </a:ext>
            </a:extLst>
          </p:cNvPr>
          <p:cNvSpPr/>
          <p:nvPr/>
        </p:nvSpPr>
        <p:spPr>
          <a:xfrm>
            <a:off x="6218854" y="4294742"/>
            <a:ext cx="2192690" cy="197641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ES" sz="2000" dirty="0">
                <a:solidFill>
                  <a:srgbClr val="000000"/>
                </a:solidFill>
                <a:ea typeface="+mn-lt"/>
                <a:cs typeface="+mn-lt"/>
              </a:rPr>
              <a:t>Apoyo y orientación a instituciones de salud</a:t>
            </a:r>
            <a:r>
              <a:rPr lang="es-ES" dirty="0">
                <a:solidFill>
                  <a:srgbClr val="000000"/>
                </a:solidFill>
                <a:ea typeface="+mn-lt"/>
                <a:cs typeface="+mn-lt"/>
              </a:rPr>
              <a:t>.</a:t>
            </a:r>
            <a:r>
              <a:rPr lang="es-CO" dirty="0">
                <a:solidFill>
                  <a:srgbClr val="000000"/>
                </a:solidFill>
                <a:ea typeface="+mn-lt"/>
                <a:cs typeface="+mn-lt"/>
              </a:rPr>
              <a:t> </a:t>
            </a:r>
            <a:endParaRPr lang="es-ES" dirty="0">
              <a:solidFill>
                <a:srgbClr val="000000"/>
              </a:solidFill>
              <a:ea typeface="+mn-lt"/>
              <a:cs typeface="+mn-lt"/>
            </a:endParaRPr>
          </a:p>
        </p:txBody>
      </p:sp>
      <p:pic>
        <p:nvPicPr>
          <p:cNvPr id="3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EECF57EF-C171-40A0-97DE-0F416C1715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5" t="20588" r="8519" b="20588"/>
          <a:stretch/>
        </p:blipFill>
        <p:spPr>
          <a:xfrm>
            <a:off x="2986708" y="1809397"/>
            <a:ext cx="1371595" cy="4519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D39E096-8B32-4A0D-BCC3-9D6B4E973799}"/>
              </a:ext>
            </a:extLst>
          </p:cNvPr>
          <p:cNvSpPr txBox="1"/>
          <p:nvPr/>
        </p:nvSpPr>
        <p:spPr>
          <a:xfrm>
            <a:off x="6512767" y="2258008"/>
            <a:ext cx="20247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ES" dirty="0">
              <a:solidFill>
                <a:srgbClr val="145768"/>
              </a:solidFill>
              <a:latin typeface="Arial Narrow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A6B09557-5882-47AA-A6EC-F12DD207BA8F}"/>
              </a:ext>
            </a:extLst>
          </p:cNvPr>
          <p:cNvSpPr/>
          <p:nvPr/>
        </p:nvSpPr>
        <p:spPr>
          <a:xfrm>
            <a:off x="5934270" y="2510985"/>
            <a:ext cx="2705875" cy="156754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145768"/>
                </a:solidFill>
                <a:latin typeface="Arial Narrow"/>
              </a:rPr>
              <a:t>Guías de atención, protocolos y procedimientos.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6175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3 Título">
            <a:extLst>
              <a:ext uri="{FF2B5EF4-FFF2-40B4-BE49-F238E27FC236}">
                <a16:creationId xmlns:a16="http://schemas.microsoft.com/office/drawing/2014/main" id="{09B3A590-4E02-4EC1-A5B4-A312A8AB5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564" y="494813"/>
            <a:ext cx="7144053" cy="821679"/>
          </a:xfrm>
        </p:spPr>
        <p:txBody>
          <a:bodyPr>
            <a:noAutofit/>
          </a:bodyPr>
          <a:lstStyle/>
          <a:p>
            <a:pPr algn="ctr"/>
            <a:r>
              <a:rPr lang="es-CO" altLang="es-CO" sz="3600" b="1" dirty="0">
                <a:solidFill>
                  <a:srgbClr val="145768"/>
                </a:solidFill>
                <a:latin typeface="Arial"/>
                <a:cs typeface="Arial"/>
              </a:rPr>
              <a:t>¿Qué debo tener en cuenta al para activar el SEM?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9C1A09C-5E75-4AEB-8B3C-CF4B30EFADE7}"/>
              </a:ext>
            </a:extLst>
          </p:cNvPr>
          <p:cNvSpPr txBox="1"/>
          <p:nvPr/>
        </p:nvSpPr>
        <p:spPr>
          <a:xfrm>
            <a:off x="6330829" y="2376591"/>
            <a:ext cx="2416629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b="1" dirty="0">
                <a:solidFill>
                  <a:srgbClr val="145768"/>
                </a:solidFill>
                <a:cs typeface="Arial"/>
              </a:rPr>
              <a:t>¿Quién podría necesitar una ambulancia?</a:t>
            </a:r>
          </a:p>
          <a:p>
            <a:endParaRPr lang="es-CO" b="1" dirty="0">
              <a:solidFill>
                <a:srgbClr val="145768"/>
              </a:solidFill>
              <a:cs typeface="Arial"/>
            </a:endParaRPr>
          </a:p>
          <a:p>
            <a:r>
              <a:rPr lang="es-CO" dirty="0">
                <a:solidFill>
                  <a:srgbClr val="145768"/>
                </a:solidFill>
                <a:cs typeface="Arial"/>
              </a:rPr>
              <a:t>Persona que tenga afecciones graves que pongan en </a:t>
            </a:r>
            <a:r>
              <a:rPr lang="es-CO" b="1" dirty="0">
                <a:solidFill>
                  <a:srgbClr val="0070C0"/>
                </a:solidFill>
                <a:cs typeface="Arial"/>
              </a:rPr>
              <a:t>riesgo inminente su vida</a:t>
            </a:r>
            <a:r>
              <a:rPr lang="es-CO" dirty="0">
                <a:solidFill>
                  <a:srgbClr val="145768"/>
                </a:solidFill>
                <a:cs typeface="Arial"/>
              </a:rPr>
              <a:t> por una alteración física o mental.</a:t>
            </a:r>
            <a:r>
              <a:rPr lang="en-US" dirty="0">
                <a:solidFill>
                  <a:srgbClr val="145768"/>
                </a:solidFill>
                <a:cs typeface="Arial"/>
              </a:rPr>
              <a:t>​</a:t>
            </a:r>
            <a:endParaRPr lang="es-ES" dirty="0">
              <a:solidFill>
                <a:srgbClr val="145768"/>
              </a:solidFill>
              <a:cs typeface="Calibri"/>
            </a:endParaRPr>
          </a:p>
          <a:p>
            <a:endParaRPr lang="en-US" dirty="0">
              <a:solidFill>
                <a:srgbClr val="444444"/>
              </a:solidFill>
              <a:cs typeface="Arial"/>
            </a:endParaRP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3C9636EF-2FEF-43CE-A061-C2F4233AAA09}"/>
              </a:ext>
            </a:extLst>
          </p:cNvPr>
          <p:cNvSpPr/>
          <p:nvPr/>
        </p:nvSpPr>
        <p:spPr>
          <a:xfrm>
            <a:off x="935391" y="1686757"/>
            <a:ext cx="4638667" cy="482609"/>
          </a:xfrm>
          <a:prstGeom prst="roundRect">
            <a:avLst/>
          </a:prstGeom>
          <a:solidFill>
            <a:srgbClr val="C9E7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s-CO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  <a:latin typeface="Arial Narrow"/>
                <a:cs typeface="Calibri"/>
              </a:rPr>
              <a:t>Tener claro ¿</a:t>
            </a:r>
            <a:r>
              <a:rPr lang="en-US" sz="2000" b="1" dirty="0" err="1">
                <a:solidFill>
                  <a:schemeClr val="tx1"/>
                </a:solidFill>
                <a:latin typeface="Arial Narrow"/>
                <a:cs typeface="Calibri"/>
              </a:rPr>
              <a:t>qué</a:t>
            </a:r>
            <a:r>
              <a:rPr lang="en-US" sz="2000" b="1" dirty="0">
                <a:solidFill>
                  <a:schemeClr val="tx1"/>
                </a:solidFill>
                <a:latin typeface="Arial Narrow"/>
                <a:cs typeface="Calibri"/>
              </a:rPr>
              <a:t> paso, </a:t>
            </a:r>
            <a:r>
              <a:rPr lang="en-US" sz="2000" b="1" dirty="0" err="1">
                <a:solidFill>
                  <a:schemeClr val="tx1"/>
                </a:solidFill>
                <a:latin typeface="Arial Narrow"/>
                <a:cs typeface="Calibri"/>
              </a:rPr>
              <a:t>hace</a:t>
            </a:r>
            <a:r>
              <a:rPr lang="en-US" sz="2000" b="1" dirty="0">
                <a:solidFill>
                  <a:schemeClr val="tx1"/>
                </a:solidFill>
                <a:latin typeface="Arial Narrow"/>
                <a:cs typeface="Calibri"/>
              </a:rPr>
              <a:t> </a:t>
            </a:r>
            <a:r>
              <a:rPr lang="en-US" sz="2000" b="1" dirty="0" err="1">
                <a:solidFill>
                  <a:schemeClr val="tx1"/>
                </a:solidFill>
                <a:latin typeface="Arial Narrow"/>
                <a:cs typeface="Calibri"/>
              </a:rPr>
              <a:t>cuanto</a:t>
            </a:r>
            <a:r>
              <a:rPr lang="en-US" sz="2000" b="1" dirty="0">
                <a:solidFill>
                  <a:schemeClr val="tx1"/>
                </a:solidFill>
                <a:latin typeface="Arial Narrow"/>
                <a:cs typeface="Calibri"/>
              </a:rPr>
              <a:t> </a:t>
            </a:r>
            <a:r>
              <a:rPr lang="en-US" sz="2000" b="1" dirty="0" err="1">
                <a:solidFill>
                  <a:schemeClr val="tx1"/>
                </a:solidFill>
                <a:latin typeface="Arial Narrow"/>
                <a:cs typeface="Calibri"/>
              </a:rPr>
              <a:t>pasó</a:t>
            </a:r>
            <a:r>
              <a:rPr lang="en-US" sz="2000" b="1" dirty="0">
                <a:solidFill>
                  <a:schemeClr val="tx1"/>
                </a:solidFill>
                <a:latin typeface="Arial Narrow"/>
                <a:cs typeface="Calibri"/>
              </a:rPr>
              <a:t>?</a:t>
            </a: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8700EA21-C3DD-4898-8985-B9BD2FA16186}"/>
              </a:ext>
            </a:extLst>
          </p:cNvPr>
          <p:cNvSpPr/>
          <p:nvPr/>
        </p:nvSpPr>
        <p:spPr>
          <a:xfrm>
            <a:off x="482389" y="4649014"/>
            <a:ext cx="5483556" cy="590319"/>
          </a:xfrm>
          <a:prstGeom prst="roundRect">
            <a:avLst/>
          </a:prstGeom>
          <a:solidFill>
            <a:srgbClr val="FDFB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s-CO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  <a:latin typeface="Arial Narrow"/>
                <a:cs typeface="Calibri"/>
              </a:rPr>
              <a:t>No </a:t>
            </a:r>
            <a:r>
              <a:rPr lang="en-US" sz="2000" b="1" dirty="0" err="1">
                <a:solidFill>
                  <a:schemeClr val="tx1"/>
                </a:solidFill>
                <a:latin typeface="Arial Narrow"/>
                <a:cs typeface="Calibri"/>
              </a:rPr>
              <a:t>cuelgue</a:t>
            </a:r>
            <a:r>
              <a:rPr lang="en-US" sz="2000" b="1" dirty="0">
                <a:solidFill>
                  <a:schemeClr val="tx1"/>
                </a:solidFill>
                <a:latin typeface="Arial Narrow"/>
                <a:cs typeface="Calibri"/>
              </a:rPr>
              <a:t> la </a:t>
            </a:r>
            <a:r>
              <a:rPr lang="en-US" sz="2000" b="1" dirty="0" err="1">
                <a:solidFill>
                  <a:schemeClr val="tx1"/>
                </a:solidFill>
                <a:latin typeface="Arial Narrow"/>
                <a:cs typeface="Calibri"/>
              </a:rPr>
              <a:t>llamada</a:t>
            </a:r>
            <a:r>
              <a:rPr lang="en-US" sz="2000" b="1" dirty="0">
                <a:solidFill>
                  <a:schemeClr val="tx1"/>
                </a:solidFill>
                <a:latin typeface="Arial Narrow"/>
                <a:cs typeface="Calibri"/>
              </a:rPr>
              <a:t> hasta que le </a:t>
            </a:r>
            <a:r>
              <a:rPr lang="en-US" sz="2000" b="1" dirty="0" err="1">
                <a:solidFill>
                  <a:schemeClr val="tx1"/>
                </a:solidFill>
                <a:latin typeface="Arial Narrow"/>
                <a:cs typeface="Calibri"/>
              </a:rPr>
              <a:t>indiquen</a:t>
            </a:r>
            <a:endParaRPr lang="en-US" sz="2000" b="1" dirty="0">
              <a:solidFill>
                <a:schemeClr val="tx1"/>
              </a:solidFill>
              <a:latin typeface="Arial Narrow"/>
              <a:cs typeface="Calibri"/>
            </a:endParaRP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617B881C-51E8-418A-9865-91BA5E4ED691}"/>
              </a:ext>
            </a:extLst>
          </p:cNvPr>
          <p:cNvSpPr/>
          <p:nvPr/>
        </p:nvSpPr>
        <p:spPr>
          <a:xfrm>
            <a:off x="482389" y="2538906"/>
            <a:ext cx="5483556" cy="813849"/>
          </a:xfrm>
          <a:prstGeom prst="roundRect">
            <a:avLst/>
          </a:prstGeom>
          <a:solidFill>
            <a:srgbClr val="BDE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s-CO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 Narrow"/>
                <a:cs typeface="Calibri"/>
              </a:rPr>
              <a:t>Responda</a:t>
            </a:r>
            <a:r>
              <a:rPr lang="en-US" sz="2000" b="1" dirty="0">
                <a:solidFill>
                  <a:schemeClr val="tx1"/>
                </a:solidFill>
                <a:latin typeface="Arial Narrow"/>
                <a:cs typeface="Calibri"/>
              </a:rPr>
              <a:t> a </a:t>
            </a:r>
            <a:r>
              <a:rPr lang="en-US" sz="2000" b="1" dirty="0" err="1">
                <a:solidFill>
                  <a:schemeClr val="tx1"/>
                </a:solidFill>
                <a:latin typeface="Arial Narrow"/>
                <a:cs typeface="Calibri"/>
              </a:rPr>
              <a:t>todas</a:t>
            </a:r>
            <a:r>
              <a:rPr lang="en-US" sz="2000" b="1" dirty="0">
                <a:solidFill>
                  <a:schemeClr val="tx1"/>
                </a:solidFill>
                <a:latin typeface="Arial Narrow"/>
                <a:cs typeface="Calibri"/>
              </a:rPr>
              <a:t> las </a:t>
            </a:r>
            <a:r>
              <a:rPr lang="en-US" sz="2000" b="1" dirty="0" err="1">
                <a:solidFill>
                  <a:schemeClr val="tx1"/>
                </a:solidFill>
                <a:latin typeface="Arial Narrow"/>
                <a:cs typeface="Calibri"/>
              </a:rPr>
              <a:t>preguntas</a:t>
            </a:r>
            <a:r>
              <a:rPr lang="en-US" sz="2000" b="1" dirty="0">
                <a:solidFill>
                  <a:schemeClr val="tx1"/>
                </a:solidFill>
                <a:latin typeface="Arial Narrow"/>
                <a:cs typeface="Calibri"/>
              </a:rPr>
              <a:t> del </a:t>
            </a:r>
            <a:r>
              <a:rPr lang="en-US" sz="2000" b="1" dirty="0" err="1">
                <a:solidFill>
                  <a:schemeClr val="tx1"/>
                </a:solidFill>
                <a:latin typeface="Arial Narrow"/>
                <a:cs typeface="Calibri"/>
              </a:rPr>
              <a:t>asesor</a:t>
            </a:r>
            <a:r>
              <a:rPr lang="en-US" sz="2400" b="1" dirty="0">
                <a:solidFill>
                  <a:schemeClr val="tx1"/>
                </a:solidFill>
                <a:latin typeface="Calibri"/>
                <a:cs typeface="Calibri"/>
              </a:rPr>
              <a:t> </a:t>
            </a:r>
            <a:r>
              <a:rPr lang="en-US" sz="2000" b="1" dirty="0" err="1">
                <a:solidFill>
                  <a:schemeClr val="tx1"/>
                </a:solidFill>
                <a:latin typeface="Arial Narrow"/>
                <a:cs typeface="Calibri"/>
              </a:rPr>
              <a:t>sobre</a:t>
            </a:r>
            <a:r>
              <a:rPr lang="en-US" sz="2000" b="1" dirty="0">
                <a:solidFill>
                  <a:schemeClr val="tx1"/>
                </a:solidFill>
                <a:latin typeface="Arial Narrow"/>
                <a:cs typeface="Calibri"/>
              </a:rPr>
              <a:t> la o las personas </a:t>
            </a:r>
            <a:r>
              <a:rPr lang="en-US" sz="2000" b="1" dirty="0" err="1">
                <a:solidFill>
                  <a:schemeClr val="tx1"/>
                </a:solidFill>
                <a:latin typeface="Arial Narrow"/>
                <a:cs typeface="Calibri"/>
              </a:rPr>
              <a:t>afectadas</a:t>
            </a:r>
            <a:endParaRPr lang="en-US" b="1" dirty="0">
              <a:solidFill>
                <a:schemeClr val="tx1"/>
              </a:solidFill>
              <a:latin typeface="Arial Narrow"/>
              <a:cs typeface="Calibri"/>
            </a:endParaRP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2BA455F5-8B83-4E00-8218-510DFC6C4D8B}"/>
              </a:ext>
            </a:extLst>
          </p:cNvPr>
          <p:cNvSpPr/>
          <p:nvPr/>
        </p:nvSpPr>
        <p:spPr>
          <a:xfrm>
            <a:off x="519711" y="5515912"/>
            <a:ext cx="5483556" cy="655230"/>
          </a:xfrm>
          <a:prstGeom prst="roundRect">
            <a:avLst/>
          </a:prstGeom>
          <a:solidFill>
            <a:srgbClr val="E8BD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s-CO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  <a:latin typeface="Arial Narrow"/>
                <a:cs typeface="Calibri"/>
              </a:rPr>
              <a:t>De la </a:t>
            </a:r>
            <a:r>
              <a:rPr lang="en-US" sz="2000" b="1" dirty="0" err="1">
                <a:solidFill>
                  <a:schemeClr val="tx1"/>
                </a:solidFill>
                <a:latin typeface="Arial Narrow"/>
                <a:cs typeface="Calibri"/>
              </a:rPr>
              <a:t>ubicación</a:t>
            </a:r>
            <a:r>
              <a:rPr lang="en-US" sz="2000" b="1" dirty="0">
                <a:solidFill>
                  <a:schemeClr val="tx1"/>
                </a:solidFill>
                <a:latin typeface="Arial Narrow"/>
                <a:cs typeface="Calibri"/>
              </a:rPr>
              <a:t> exacta del </a:t>
            </a:r>
            <a:r>
              <a:rPr lang="en-US" sz="2000" b="1" dirty="0" err="1">
                <a:solidFill>
                  <a:schemeClr val="tx1"/>
                </a:solidFill>
                <a:latin typeface="Arial Narrow"/>
                <a:cs typeface="Calibri"/>
              </a:rPr>
              <a:t>incidente</a:t>
            </a:r>
            <a:r>
              <a:rPr lang="en-US" sz="2000" b="1" dirty="0">
                <a:solidFill>
                  <a:srgbClr val="145768"/>
                </a:solidFill>
                <a:latin typeface="Arial Narrow"/>
                <a:cs typeface="Calibri"/>
              </a:rPr>
              <a:t> </a:t>
            </a:r>
            <a:endParaRPr lang="en-US" sz="2000" b="1" dirty="0">
              <a:solidFill>
                <a:srgbClr val="0070C0"/>
              </a:solidFill>
              <a:latin typeface="Arial Narrow"/>
              <a:cs typeface="Calibri"/>
            </a:endParaRPr>
          </a:p>
          <a:p>
            <a:pPr algn="ctr"/>
            <a:r>
              <a:rPr lang="en-US" sz="2000" b="1" dirty="0" err="1">
                <a:solidFill>
                  <a:srgbClr val="071FF5"/>
                </a:solidFill>
                <a:latin typeface="Arial Narrow"/>
                <a:cs typeface="Calibri"/>
              </a:rPr>
              <a:t>incluya</a:t>
            </a:r>
            <a:r>
              <a:rPr lang="en-US" sz="2000" b="1" dirty="0">
                <a:solidFill>
                  <a:srgbClr val="071FF5"/>
                </a:solidFill>
                <a:latin typeface="Arial Narrow"/>
                <a:cs typeface="Calibri"/>
              </a:rPr>
              <a:t> puntos de </a:t>
            </a:r>
            <a:r>
              <a:rPr lang="en-US" sz="2000" b="1" dirty="0" err="1">
                <a:solidFill>
                  <a:srgbClr val="071FF5"/>
                </a:solidFill>
                <a:latin typeface="Arial Narrow"/>
                <a:cs typeface="Calibri"/>
              </a:rPr>
              <a:t>referencia</a:t>
            </a:r>
            <a:endParaRPr lang="en-US" sz="2000" b="1" dirty="0">
              <a:solidFill>
                <a:srgbClr val="071FF5"/>
              </a:solidFill>
              <a:latin typeface="Arial Narrow"/>
              <a:cs typeface="Calibri"/>
            </a:endParaRP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6F1627EE-27BB-41D2-91B7-34C31B81CD67}"/>
              </a:ext>
            </a:extLst>
          </p:cNvPr>
          <p:cNvSpPr/>
          <p:nvPr/>
        </p:nvSpPr>
        <p:spPr>
          <a:xfrm>
            <a:off x="482389" y="3642957"/>
            <a:ext cx="5483556" cy="720544"/>
          </a:xfrm>
          <a:prstGeom prst="roundRect">
            <a:avLst/>
          </a:prstGeom>
          <a:solidFill>
            <a:srgbClr val="F8CC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s-CO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  <a:latin typeface="Arial Narrow"/>
                <a:cs typeface="Calibri"/>
              </a:rPr>
              <a:t>De </a:t>
            </a:r>
            <a:r>
              <a:rPr lang="en-US" sz="2000" b="1" dirty="0" err="1">
                <a:solidFill>
                  <a:schemeClr val="tx1"/>
                </a:solidFill>
                <a:latin typeface="Arial Narrow"/>
                <a:cs typeface="Calibri"/>
              </a:rPr>
              <a:t>información</a:t>
            </a:r>
            <a:r>
              <a:rPr lang="en-US" sz="2000" b="1" dirty="0">
                <a:solidFill>
                  <a:schemeClr val="tx1"/>
                </a:solidFill>
                <a:latin typeface="Arial Narrow"/>
                <a:cs typeface="Calibri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 Narrow"/>
                <a:cs typeface="Calibri"/>
              </a:rPr>
              <a:t>clara</a:t>
            </a:r>
            <a:r>
              <a:rPr lang="en-US" sz="2000" b="1" dirty="0">
                <a:solidFill>
                  <a:schemeClr val="tx1"/>
                </a:solidFill>
                <a:latin typeface="Arial Narrow"/>
                <a:cs typeface="Calibri"/>
              </a:rPr>
              <a:t> y </a:t>
            </a:r>
            <a:r>
              <a:rPr lang="en-US" sz="2000" b="1" dirty="0" err="1">
                <a:solidFill>
                  <a:schemeClr val="tx1"/>
                </a:solidFill>
                <a:latin typeface="Arial Narrow"/>
                <a:cs typeface="Calibri"/>
              </a:rPr>
              <a:t>veridica</a:t>
            </a:r>
            <a:r>
              <a:rPr lang="en-US" sz="2000" b="1" dirty="0">
                <a:solidFill>
                  <a:schemeClr val="tx1"/>
                </a:solidFill>
                <a:latin typeface="Arial Narrow"/>
                <a:cs typeface="Calibri"/>
              </a:rPr>
              <a:t> del </a:t>
            </a:r>
            <a:r>
              <a:rPr lang="en-US" sz="2000" b="1" dirty="0" err="1">
                <a:solidFill>
                  <a:schemeClr val="tx1"/>
                </a:solidFill>
                <a:latin typeface="Arial Narrow"/>
                <a:cs typeface="Calibri"/>
              </a:rPr>
              <a:t>incidente</a:t>
            </a:r>
            <a:r>
              <a:rPr lang="en-US" sz="2000" b="1" dirty="0">
                <a:solidFill>
                  <a:schemeClr val="tx1"/>
                </a:solidFill>
                <a:latin typeface="Arial Narrow"/>
                <a:cs typeface="Calibri"/>
              </a:rPr>
              <a:t> y la persona </a:t>
            </a:r>
            <a:r>
              <a:rPr lang="en-US" sz="2000" b="1" dirty="0" err="1">
                <a:solidFill>
                  <a:schemeClr val="tx1"/>
                </a:solidFill>
                <a:latin typeface="Arial Narrow"/>
                <a:cs typeface="Calibri"/>
              </a:rPr>
              <a:t>afectada</a:t>
            </a:r>
            <a:endParaRPr lang="en-US" sz="2000" b="1" dirty="0">
              <a:solidFill>
                <a:schemeClr val="tx1"/>
              </a:solidFill>
              <a:latin typeface="Arial Narrow"/>
              <a:cs typeface="Calibri"/>
            </a:endParaRPr>
          </a:p>
        </p:txBody>
      </p: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A798AE86-0BB1-4E56-BDCB-B7B3856751CC}"/>
              </a:ext>
            </a:extLst>
          </p:cNvPr>
          <p:cNvCxnSpPr/>
          <p:nvPr/>
        </p:nvCxnSpPr>
        <p:spPr>
          <a:xfrm>
            <a:off x="6129726" y="1830921"/>
            <a:ext cx="37322" cy="3816219"/>
          </a:xfrm>
          <a:prstGeom prst="straightConnector1">
            <a:avLst/>
          </a:prstGeom>
          <a:ln w="28575">
            <a:solidFill>
              <a:srgbClr val="145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26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Tema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3" id="{65676D15-B085-4014-AFD1-695617EEAC6F}" vid="{3002C199-CAE6-4AC4-8CCD-FEA1AFA7ED74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</TotalTime>
  <Words>1835</Words>
  <Application>Microsoft Office PowerPoint</Application>
  <PresentationFormat>Presentación en pantalla (4:3)</PresentationFormat>
  <Paragraphs>174</Paragraphs>
  <Slides>21</Slides>
  <Notes>7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21</vt:i4>
      </vt:variant>
    </vt:vector>
  </HeadingPairs>
  <TitlesOfParts>
    <vt:vector size="31" baseType="lpstr">
      <vt:lpstr>Arial</vt:lpstr>
      <vt:lpstr>Arial</vt:lpstr>
      <vt:lpstr>Arial Narrow</vt:lpstr>
      <vt:lpstr>Calibri</vt:lpstr>
      <vt:lpstr>Calibri Light</vt:lpstr>
      <vt:lpstr>Times New Roman</vt:lpstr>
      <vt:lpstr>Tema3</vt:lpstr>
      <vt:lpstr>Diseño personalizado</vt:lpstr>
      <vt:lpstr>4_Diseño personalizado</vt:lpstr>
      <vt:lpstr>4_Diseño personalizado</vt:lpstr>
      <vt:lpstr>Presentación de PowerPoint</vt:lpstr>
      <vt:lpstr>Presentación de PowerPoint</vt:lpstr>
      <vt:lpstr>Objetivos de capacitación</vt:lpstr>
      <vt:lpstr>Presentación de PowerPoint</vt:lpstr>
      <vt:lpstr>Presentación de PowerPoint</vt:lpstr>
      <vt:lpstr>Presentación de PowerPoint</vt:lpstr>
      <vt:lpstr>¿Qué sucede al llamar?</vt:lpstr>
      <vt:lpstr>Tenga en cuenta Línea 123</vt:lpstr>
      <vt:lpstr>¿Qué debo tener en cuenta al para activar el SEM?</vt:lpstr>
      <vt:lpstr>¿Qué debo evitar al usar la línea de emergencias?</vt:lpstr>
      <vt:lpstr>¿Cuándo activar el SEM?</vt:lpstr>
      <vt:lpstr>¿Cuándo activar el SEM?</vt:lpstr>
      <vt:lpstr>¿Cuándo activar el SEM?</vt:lpstr>
      <vt:lpstr>Presentación de PowerPoint</vt:lpstr>
      <vt:lpstr>Programa de  Atención Prehospitalaria APH</vt:lpstr>
      <vt:lpstr>Presentación de PowerPoint</vt:lpstr>
      <vt:lpstr>Presentación de PowerPoint</vt:lpstr>
      <vt:lpstr>¿Qué pasa si utilizo mal la línea?</vt:lpstr>
      <vt:lpstr>Resolución 5269 del 2017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¿Qué es el SEM?</dc:title>
  <dc:creator>Quiñones Castro, Laidy Stephani</dc:creator>
  <cp:lastModifiedBy>iKa LópeZ</cp:lastModifiedBy>
  <cp:revision>379</cp:revision>
  <dcterms:created xsi:type="dcterms:W3CDTF">2019-07-04T21:50:03Z</dcterms:created>
  <dcterms:modified xsi:type="dcterms:W3CDTF">2022-08-17T10:30:59Z</dcterms:modified>
</cp:coreProperties>
</file>